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313" r:id="rId6"/>
    <p:sldId id="314" r:id="rId7"/>
    <p:sldId id="315" r:id="rId8"/>
    <p:sldId id="279" r:id="rId9"/>
    <p:sldId id="321" r:id="rId10"/>
    <p:sldId id="322" r:id="rId11"/>
    <p:sldId id="320" r:id="rId12"/>
    <p:sldId id="316" r:id="rId13"/>
    <p:sldId id="317" r:id="rId14"/>
    <p:sldId id="318" r:id="rId15"/>
    <p:sldId id="324" r:id="rId16"/>
    <p:sldId id="319" r:id="rId17"/>
    <p:sldId id="323" r:id="rId18"/>
  </p:sldIdLst>
  <p:sldSz cx="9144000" cy="5143500" type="screen16x9"/>
  <p:notesSz cx="6858000" cy="9144000"/>
  <p:embeddedFontLst>
    <p:embeddedFont>
      <p:font typeface="Advent Pro" panose="020B0604020202020204" charset="0"/>
      <p:regular r:id="rId20"/>
      <p:bold r:id="rId21"/>
    </p:embeddedFont>
    <p:embeddedFont>
      <p:font typeface="Advent Pro Medium" panose="020B0604020202020204" charset="0"/>
      <p:regular r:id="rId22"/>
      <p:bold r:id="rId23"/>
    </p:embeddedFont>
    <p:embeddedFont>
      <p:font typeface="Bungee" panose="020B0604020202020204" charset="0"/>
      <p:regular r:id="rId24"/>
    </p:embeddedFont>
    <p:embeddedFont>
      <p:font typeface="Rajdhani Medium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A35EFC-720D-465D-AE3E-62B6F40BE5AC}">
  <a:tblStyle styleId="{C5A35EFC-720D-465D-AE3E-62B6F40BE5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05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248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317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802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51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845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45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877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8195777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8195777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f7eb2451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f7eb2451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7eb24518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7eb24518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22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1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 idx="2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3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ctrTitle" idx="4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5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 idx="6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7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ctrTitle" idx="8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9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 idx="13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4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2019300" y="1722875"/>
            <a:ext cx="51054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2337450" y="2930608"/>
            <a:ext cx="44691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3667050" y="3931762"/>
            <a:ext cx="18099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ctrTitle"/>
          </p:nvPr>
        </p:nvSpPr>
        <p:spPr>
          <a:xfrm>
            <a:off x="1579566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1579566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ctrTitle" idx="2"/>
          </p:nvPr>
        </p:nvSpPr>
        <p:spPr>
          <a:xfrm>
            <a:off x="5330934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5330934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ctrTitle"/>
          </p:nvPr>
        </p:nvSpPr>
        <p:spPr>
          <a:xfrm>
            <a:off x="3198148" y="2331450"/>
            <a:ext cx="2747700" cy="7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3455259" y="30275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ctrTitle"/>
          </p:nvPr>
        </p:nvSpPr>
        <p:spPr>
          <a:xfrm>
            <a:off x="893774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893774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ctrTitle" idx="3"/>
          </p:nvPr>
        </p:nvSpPr>
        <p:spPr>
          <a:xfrm>
            <a:off x="3632099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4"/>
          </p:nvPr>
        </p:nvSpPr>
        <p:spPr>
          <a:xfrm>
            <a:off x="3632099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ctrTitle" idx="5"/>
          </p:nvPr>
        </p:nvSpPr>
        <p:spPr>
          <a:xfrm>
            <a:off x="6370424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ubTitle" idx="6"/>
          </p:nvPr>
        </p:nvSpPr>
        <p:spPr>
          <a:xfrm>
            <a:off x="6370424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 ">
  <p:cSld name="TITLE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ctrTitle" idx="2"/>
          </p:nvPr>
        </p:nvSpPr>
        <p:spPr>
          <a:xfrm>
            <a:off x="3198148" y="3169650"/>
            <a:ext cx="27477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3455259" y="21131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TITLE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ctrTitle"/>
          </p:nvPr>
        </p:nvSpPr>
        <p:spPr>
          <a:xfrm>
            <a:off x="2320185" y="725025"/>
            <a:ext cx="57564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4788275" y="1443900"/>
            <a:ext cx="32883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rect slid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2454450" y="1574200"/>
            <a:ext cx="42351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correct slid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1883550" y="1574200"/>
            <a:ext cx="53769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90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ONLY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645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ctrTitle"/>
          </p:nvPr>
        </p:nvSpPr>
        <p:spPr>
          <a:xfrm>
            <a:off x="766538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subTitle" idx="1"/>
          </p:nvPr>
        </p:nvSpPr>
        <p:spPr>
          <a:xfrm>
            <a:off x="766538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ctrTitle" idx="3"/>
          </p:nvPr>
        </p:nvSpPr>
        <p:spPr>
          <a:xfrm>
            <a:off x="2781013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4"/>
          </p:nvPr>
        </p:nvSpPr>
        <p:spPr>
          <a:xfrm>
            <a:off x="2781013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ctrTitle" idx="5"/>
          </p:nvPr>
        </p:nvSpPr>
        <p:spPr>
          <a:xfrm>
            <a:off x="4795488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ubTitle" idx="6"/>
          </p:nvPr>
        </p:nvSpPr>
        <p:spPr>
          <a:xfrm>
            <a:off x="4795488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ctrTitle" idx="7"/>
          </p:nvPr>
        </p:nvSpPr>
        <p:spPr>
          <a:xfrm>
            <a:off x="6809963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8"/>
          </p:nvPr>
        </p:nvSpPr>
        <p:spPr>
          <a:xfrm>
            <a:off x="6809963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BIG_NUMB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 hasCustomPrompt="1"/>
          </p:nvPr>
        </p:nvSpPr>
        <p:spPr>
          <a:xfrm>
            <a:off x="9046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"/>
          </p:nvPr>
        </p:nvSpPr>
        <p:spPr>
          <a:xfrm>
            <a:off x="9046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title" idx="3" hasCustomPrompt="1"/>
          </p:nvPr>
        </p:nvSpPr>
        <p:spPr>
          <a:xfrm>
            <a:off x="34609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4"/>
          </p:nvPr>
        </p:nvSpPr>
        <p:spPr>
          <a:xfrm>
            <a:off x="34609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title" idx="5" hasCustomPrompt="1"/>
          </p:nvPr>
        </p:nvSpPr>
        <p:spPr>
          <a:xfrm>
            <a:off x="60172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6"/>
          </p:nvPr>
        </p:nvSpPr>
        <p:spPr>
          <a:xfrm>
            <a:off x="60172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3">
  <p:cSld name="TITLE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>
            <a:spLocks noGrp="1"/>
          </p:cNvSpPr>
          <p:nvPr>
            <p:ph type="ctrTitle"/>
          </p:nvPr>
        </p:nvSpPr>
        <p:spPr>
          <a:xfrm>
            <a:off x="1693800" y="1736650"/>
            <a:ext cx="5756400" cy="12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ubTitle" idx="1"/>
          </p:nvPr>
        </p:nvSpPr>
        <p:spPr>
          <a:xfrm>
            <a:off x="2927860" y="3287575"/>
            <a:ext cx="32883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ctrTitle"/>
          </p:nvPr>
        </p:nvSpPr>
        <p:spPr>
          <a:xfrm>
            <a:off x="893774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ubTitle" idx="1"/>
          </p:nvPr>
        </p:nvSpPr>
        <p:spPr>
          <a:xfrm>
            <a:off x="893775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ctrTitle" idx="3"/>
          </p:nvPr>
        </p:nvSpPr>
        <p:spPr>
          <a:xfrm>
            <a:off x="3632099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ubTitle" idx="4"/>
          </p:nvPr>
        </p:nvSpPr>
        <p:spPr>
          <a:xfrm>
            <a:off x="3632100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ctrTitle" idx="5"/>
          </p:nvPr>
        </p:nvSpPr>
        <p:spPr>
          <a:xfrm>
            <a:off x="6370424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ubTitle" idx="6"/>
          </p:nvPr>
        </p:nvSpPr>
        <p:spPr>
          <a:xfrm>
            <a:off x="6370425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ctrTitle" idx="7"/>
          </p:nvPr>
        </p:nvSpPr>
        <p:spPr>
          <a:xfrm>
            <a:off x="893774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subTitle" idx="8"/>
          </p:nvPr>
        </p:nvSpPr>
        <p:spPr>
          <a:xfrm>
            <a:off x="893775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ctrTitle" idx="9"/>
          </p:nvPr>
        </p:nvSpPr>
        <p:spPr>
          <a:xfrm>
            <a:off x="3632099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subTitle" idx="13"/>
          </p:nvPr>
        </p:nvSpPr>
        <p:spPr>
          <a:xfrm>
            <a:off x="3632100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ctrTitle" idx="14"/>
          </p:nvPr>
        </p:nvSpPr>
        <p:spPr>
          <a:xfrm>
            <a:off x="6370424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subTitle" idx="15"/>
          </p:nvPr>
        </p:nvSpPr>
        <p:spPr>
          <a:xfrm>
            <a:off x="6370425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ctrTitle"/>
          </p:nvPr>
        </p:nvSpPr>
        <p:spPr>
          <a:xfrm>
            <a:off x="718200" y="646725"/>
            <a:ext cx="35727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subTitle" idx="1"/>
          </p:nvPr>
        </p:nvSpPr>
        <p:spPr>
          <a:xfrm>
            <a:off x="718200" y="1340825"/>
            <a:ext cx="32934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/>
          <p:nvPr/>
        </p:nvSpPr>
        <p:spPr>
          <a:xfrm>
            <a:off x="718200" y="3372475"/>
            <a:ext cx="32088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 </a:t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817800" y="1532750"/>
            <a:ext cx="4008300" cy="27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1057100" y="1719000"/>
            <a:ext cx="3155700" cy="20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931200" y="1719000"/>
            <a:ext cx="3155700" cy="20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73575" y="786650"/>
            <a:ext cx="3599100" cy="11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73575" y="2060475"/>
            <a:ext cx="31518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6278175" y="2205600"/>
            <a:ext cx="20400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2"/>
          </p:nvPr>
        </p:nvSpPr>
        <p:spPr>
          <a:xfrm>
            <a:off x="6278175" y="2649600"/>
            <a:ext cx="19779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hyperlink" Target="mailto:Ronald.choque2111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4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7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>
            <a:hlinkClick r:id="rId4" action="ppaction://hlinksldjump"/>
          </p:cNvPr>
          <p:cNvSpPr/>
          <p:nvPr/>
        </p:nvSpPr>
        <p:spPr>
          <a:xfrm>
            <a:off x="695250" y="2175450"/>
            <a:ext cx="1113600" cy="483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695250" y="501979"/>
            <a:ext cx="5130499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EVALUCION PROCESUAL HITO 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5" name="Google Shape;155;p40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Start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" name="Google Shape;154;p40">
            <a:extLst>
              <a:ext uri="{FF2B5EF4-FFF2-40B4-BE49-F238E27FC236}">
                <a16:creationId xmlns:a16="http://schemas.microsoft.com/office/drawing/2014/main" id="{48688085-95B3-44A1-A512-43263702B6E8}"/>
              </a:ext>
            </a:extLst>
          </p:cNvPr>
          <p:cNvSpPr txBox="1">
            <a:spLocks/>
          </p:cNvSpPr>
          <p:nvPr/>
        </p:nvSpPr>
        <p:spPr>
          <a:xfrm>
            <a:off x="591224" y="4033142"/>
            <a:ext cx="5130499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ungee"/>
              <a:buNone/>
              <a:defRPr sz="3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RONALD URIEL CHOQUE PACO – SIS6972733 </a:t>
            </a:r>
          </a:p>
        </p:txBody>
      </p:sp>
      <p:sp>
        <p:nvSpPr>
          <p:cNvPr id="6" name="Google Shape;154;p40">
            <a:extLst>
              <a:ext uri="{FF2B5EF4-FFF2-40B4-BE49-F238E27FC236}">
                <a16:creationId xmlns:a16="http://schemas.microsoft.com/office/drawing/2014/main" id="{8B8CD5B3-B388-4790-B7E9-CA0CBB0A4500}"/>
              </a:ext>
            </a:extLst>
          </p:cNvPr>
          <p:cNvSpPr txBox="1">
            <a:spLocks/>
          </p:cNvSpPr>
          <p:nvPr/>
        </p:nvSpPr>
        <p:spPr>
          <a:xfrm>
            <a:off x="591223" y="3701448"/>
            <a:ext cx="5130499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ungee"/>
              <a:buNone/>
              <a:defRPr sz="3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PRESENTA: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2031B9-9119-49C4-B32E-97FD3DA882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18" b="96364" l="1288" r="97639">
                        <a14:foregroundMark x1="36052" y1="30909" x2="35837" y2="79091"/>
                        <a14:foregroundMark x1="35837" y1="79091" x2="56438" y2="80000"/>
                        <a14:foregroundMark x1="55794" y1="79091" x2="54936" y2="25455"/>
                        <a14:foregroundMark x1="35622" y1="28182" x2="41631" y2="13636"/>
                        <a14:foregroundMark x1="43777" y1="37273" x2="43777" y2="37273"/>
                        <a14:foregroundMark x1="46137" y1="38182" x2="46137" y2="38182"/>
                        <a14:foregroundMark x1="37768" y1="9091" x2="56009" y2="12727"/>
                        <a14:foregroundMark x1="57725" y1="12727" x2="95708" y2="11818"/>
                        <a14:foregroundMark x1="57082" y1="85455" x2="97639" y2="86364"/>
                        <a14:foregroundMark x1="65236" y1="44545" x2="90129" y2="50909"/>
                        <a14:foregroundMark x1="64592" y1="59091" x2="86052" y2="60000"/>
                        <a14:foregroundMark x1="60515" y1="60909" x2="65236" y2="57273"/>
                        <a14:foregroundMark x1="36266" y1="69091" x2="54292" y2="69091"/>
                        <a14:foregroundMark x1="10515" y1="28182" x2="15236" y2="70909"/>
                        <a14:foregroundMark x1="5579" y1="30909" x2="5579" y2="68182"/>
                      </a14:backgroundRemoval>
                    </a14:imgEffect>
                  </a14:imgLayer>
                </a14:imgProps>
              </a:ext>
            </a:extLst>
          </a:blip>
          <a:srcRect l="971" t="3039" r="2059" b="2195"/>
          <a:stretch/>
        </p:blipFill>
        <p:spPr>
          <a:xfrm>
            <a:off x="6831395" y="4634192"/>
            <a:ext cx="2339499" cy="539694"/>
          </a:xfrm>
          <a:prstGeom prst="rect">
            <a:avLst/>
          </a:prstGeom>
        </p:spPr>
      </p:pic>
      <p:sp>
        <p:nvSpPr>
          <p:cNvPr id="8" name="Google Shape;154;p40">
            <a:extLst>
              <a:ext uri="{FF2B5EF4-FFF2-40B4-BE49-F238E27FC236}">
                <a16:creationId xmlns:a16="http://schemas.microsoft.com/office/drawing/2014/main" id="{2DC497BB-8526-4D4C-9311-036C6AD1A149}"/>
              </a:ext>
            </a:extLst>
          </p:cNvPr>
          <p:cNvSpPr txBox="1">
            <a:spLocks/>
          </p:cNvSpPr>
          <p:nvPr/>
        </p:nvSpPr>
        <p:spPr>
          <a:xfrm>
            <a:off x="695250" y="1544077"/>
            <a:ext cx="5130499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ungee"/>
              <a:buNone/>
              <a:defRPr sz="3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2">
                    <a:lumMod val="25000"/>
                    <a:lumOff val="75000"/>
                  </a:schemeClr>
                </a:solidFill>
              </a:rPr>
              <a:t>BASE DE DATOS 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57150" y="150800"/>
            <a:ext cx="821055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5. GENERAR LA BASE DE DATOS PARA EL SIGUIENTE MODELO E-R.</a:t>
            </a:r>
            <a:endParaRPr sz="2400" dirty="0"/>
          </a:p>
        </p:txBody>
      </p:sp>
      <p:grpSp>
        <p:nvGrpSpPr>
          <p:cNvPr id="517" name="Google Shape;517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18" name="Google Shape;518;p63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9" name="Google Shape;519;p63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278;p50">
            <a:extLst>
              <a:ext uri="{FF2B5EF4-FFF2-40B4-BE49-F238E27FC236}">
                <a16:creationId xmlns:a16="http://schemas.microsoft.com/office/drawing/2014/main" id="{2DA7EB51-FC75-4978-A5B3-5892B1FCDC43}"/>
              </a:ext>
            </a:extLst>
          </p:cNvPr>
          <p:cNvSpPr txBox="1">
            <a:spLocks/>
          </p:cNvSpPr>
          <p:nvPr/>
        </p:nvSpPr>
        <p:spPr>
          <a:xfrm>
            <a:off x="105794" y="892906"/>
            <a:ext cx="3723256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Diagrama lógico de la base de datos UNI_hito2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9BACCD-0434-484B-B892-268EFD7FD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097" y="1401505"/>
            <a:ext cx="3257806" cy="3283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2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57150" y="150800"/>
            <a:ext cx="821055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6. GENERAR UNA FUNCION PARA MOSTRAR LA MENOR EDAD.</a:t>
            </a:r>
            <a:endParaRPr sz="2400" dirty="0"/>
          </a:p>
        </p:txBody>
      </p:sp>
      <p:grpSp>
        <p:nvGrpSpPr>
          <p:cNvPr id="517" name="Google Shape;517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18" name="Google Shape;518;p63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9" name="Google Shape;519;p63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278;p50">
            <a:extLst>
              <a:ext uri="{FF2B5EF4-FFF2-40B4-BE49-F238E27FC236}">
                <a16:creationId xmlns:a16="http://schemas.microsoft.com/office/drawing/2014/main" id="{2DA7EB51-FC75-4978-A5B3-5892B1FCDC43}"/>
              </a:ext>
            </a:extLst>
          </p:cNvPr>
          <p:cNvSpPr txBox="1">
            <a:spLocks/>
          </p:cNvSpPr>
          <p:nvPr/>
        </p:nvSpPr>
        <p:spPr>
          <a:xfrm>
            <a:off x="105794" y="892906"/>
            <a:ext cx="2992434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CODIGO: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Google Shape;278;p50">
            <a:extLst>
              <a:ext uri="{FF2B5EF4-FFF2-40B4-BE49-F238E27FC236}">
                <a16:creationId xmlns:a16="http://schemas.microsoft.com/office/drawing/2014/main" id="{7C35124C-51A8-4F7A-A51E-71F6530A46D0}"/>
              </a:ext>
            </a:extLst>
          </p:cNvPr>
          <p:cNvSpPr txBox="1">
            <a:spLocks/>
          </p:cNvSpPr>
          <p:nvPr/>
        </p:nvSpPr>
        <p:spPr>
          <a:xfrm>
            <a:off x="105794" y="2937606"/>
            <a:ext cx="2992434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EJECUCION: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8EBB69-BF9E-4EC7-A4FD-8A914AB15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78" y="1106645"/>
            <a:ext cx="3475372" cy="1830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E86B21-B7C2-43C2-90D6-C11B32317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851" y="3601823"/>
            <a:ext cx="1898470" cy="728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97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57150" y="492304"/>
            <a:ext cx="821055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7. </a:t>
            </a:r>
            <a:r>
              <a:rPr lang="en-US" sz="2400" dirty="0"/>
              <a:t>M</a:t>
            </a:r>
            <a:r>
              <a:rPr lang="en" sz="2400" dirty="0"/>
              <a:t>ostrar los estrudiantes (nombres y apellidos)que esten inscritos en la gestion 2022.</a:t>
            </a:r>
            <a:endParaRPr sz="2400" dirty="0"/>
          </a:p>
        </p:txBody>
      </p:sp>
      <p:grpSp>
        <p:nvGrpSpPr>
          <p:cNvPr id="517" name="Google Shape;517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18" name="Google Shape;518;p63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9" name="Google Shape;519;p63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8;p50">
            <a:extLst>
              <a:ext uri="{FF2B5EF4-FFF2-40B4-BE49-F238E27FC236}">
                <a16:creationId xmlns:a16="http://schemas.microsoft.com/office/drawing/2014/main" id="{46D6758D-54B2-4EF3-A3FB-94DF44A389D6}"/>
              </a:ext>
            </a:extLst>
          </p:cNvPr>
          <p:cNvSpPr txBox="1">
            <a:spLocks/>
          </p:cNvSpPr>
          <p:nvPr/>
        </p:nvSpPr>
        <p:spPr>
          <a:xfrm>
            <a:off x="57150" y="1178656"/>
            <a:ext cx="2992434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CODIGO: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Google Shape;278;p50">
            <a:extLst>
              <a:ext uri="{FF2B5EF4-FFF2-40B4-BE49-F238E27FC236}">
                <a16:creationId xmlns:a16="http://schemas.microsoft.com/office/drawing/2014/main" id="{411739A3-994F-42F4-AEDA-E2AE597B58D7}"/>
              </a:ext>
            </a:extLst>
          </p:cNvPr>
          <p:cNvSpPr txBox="1">
            <a:spLocks/>
          </p:cNvSpPr>
          <p:nvPr/>
        </p:nvSpPr>
        <p:spPr>
          <a:xfrm>
            <a:off x="105794" y="2937606"/>
            <a:ext cx="2992434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EJECUCION: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F7F927-307D-4400-8528-33AF1720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857" y="1639338"/>
            <a:ext cx="5347136" cy="961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3F0ED4-17EE-43F5-B433-34D536D6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659" y="3589221"/>
            <a:ext cx="5589532" cy="997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474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0" y="246862"/>
            <a:ext cx="821055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sz="1800" dirty="0"/>
              <a:t>8. Mostrar los nombres y apellidos de los estudiantes inscritos en la materia sis-121, adicionalmente mostrar el nombre de la materia.</a:t>
            </a:r>
            <a:endParaRPr sz="1800" dirty="0"/>
          </a:p>
        </p:txBody>
      </p:sp>
      <p:grpSp>
        <p:nvGrpSpPr>
          <p:cNvPr id="517" name="Google Shape;517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18" name="Google Shape;518;p63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9" name="Google Shape;519;p63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8;p50">
            <a:extLst>
              <a:ext uri="{FF2B5EF4-FFF2-40B4-BE49-F238E27FC236}">
                <a16:creationId xmlns:a16="http://schemas.microsoft.com/office/drawing/2014/main" id="{7EA17038-CBAB-4F6A-9880-96AF5561E01A}"/>
              </a:ext>
            </a:extLst>
          </p:cNvPr>
          <p:cNvSpPr txBox="1">
            <a:spLocks/>
          </p:cNvSpPr>
          <p:nvPr/>
        </p:nvSpPr>
        <p:spPr>
          <a:xfrm>
            <a:off x="105794" y="892906"/>
            <a:ext cx="2992434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CODIGO: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Google Shape;278;p50">
            <a:extLst>
              <a:ext uri="{FF2B5EF4-FFF2-40B4-BE49-F238E27FC236}">
                <a16:creationId xmlns:a16="http://schemas.microsoft.com/office/drawing/2014/main" id="{F1C77B36-2D4C-43AE-8A4E-BA3F0D3697F5}"/>
              </a:ext>
            </a:extLst>
          </p:cNvPr>
          <p:cNvSpPr txBox="1">
            <a:spLocks/>
          </p:cNvSpPr>
          <p:nvPr/>
        </p:nvSpPr>
        <p:spPr>
          <a:xfrm>
            <a:off x="105794" y="3888890"/>
            <a:ext cx="2992434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EJECUCION: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E19022-8E17-485E-80BD-6D1CAB58E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38" y="1289050"/>
            <a:ext cx="4269636" cy="2498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56CDBB-76FA-468D-9C86-4B74DC50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858" y="4385902"/>
            <a:ext cx="4785595" cy="585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21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57150" y="246862"/>
            <a:ext cx="821055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sz="1800" dirty="0"/>
              <a:t>9. Mostrar nombre, apellido y semestre de todos los estudiantes inscritos siempre y cuando la suma de las edades del sexo “m o f” sea par y mayores a cierta edad.</a:t>
            </a:r>
            <a:endParaRPr sz="1800" dirty="0"/>
          </a:p>
        </p:txBody>
      </p:sp>
      <p:grpSp>
        <p:nvGrpSpPr>
          <p:cNvPr id="517" name="Google Shape;517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18" name="Google Shape;518;p63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9" name="Google Shape;519;p63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8;p50">
            <a:extLst>
              <a:ext uri="{FF2B5EF4-FFF2-40B4-BE49-F238E27FC236}">
                <a16:creationId xmlns:a16="http://schemas.microsoft.com/office/drawing/2014/main" id="{B9DECF73-6852-44A8-AAB2-DF9532A022D0}"/>
              </a:ext>
            </a:extLst>
          </p:cNvPr>
          <p:cNvSpPr txBox="1">
            <a:spLocks/>
          </p:cNvSpPr>
          <p:nvPr/>
        </p:nvSpPr>
        <p:spPr>
          <a:xfrm>
            <a:off x="105794" y="892906"/>
            <a:ext cx="2992434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CODIGO: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Google Shape;278;p50">
            <a:extLst>
              <a:ext uri="{FF2B5EF4-FFF2-40B4-BE49-F238E27FC236}">
                <a16:creationId xmlns:a16="http://schemas.microsoft.com/office/drawing/2014/main" id="{D9D053E7-A33C-4F96-B603-68670B1E7675}"/>
              </a:ext>
            </a:extLst>
          </p:cNvPr>
          <p:cNvSpPr txBox="1">
            <a:spLocks/>
          </p:cNvSpPr>
          <p:nvPr/>
        </p:nvSpPr>
        <p:spPr>
          <a:xfrm>
            <a:off x="105794" y="3407506"/>
            <a:ext cx="2992434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EJECUCION: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906471-2A94-41FC-A8E8-0F86338A5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995" y="1057462"/>
            <a:ext cx="4146959" cy="2275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BB6837-CE67-4942-B381-F6E2D36FA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51" y="3803650"/>
            <a:ext cx="3119746" cy="1179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47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57150" y="246862"/>
            <a:ext cx="821055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sz="1800" dirty="0"/>
              <a:t>10. CREE UNA FUNCION SOBRE LA TABLA ESTUDIANTES QUE COMPARA EL NOMBRE Y APELLIDO (EN CASO DE QUE EXISTAN AMBOS MOSTRAR TODOS LOS DATOS DEL ESTUDIANTE).</a:t>
            </a:r>
            <a:endParaRPr sz="1800" dirty="0"/>
          </a:p>
        </p:txBody>
      </p:sp>
      <p:grpSp>
        <p:nvGrpSpPr>
          <p:cNvPr id="517" name="Google Shape;517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18" name="Google Shape;518;p63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9" name="Google Shape;519;p63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8;p50">
            <a:extLst>
              <a:ext uri="{FF2B5EF4-FFF2-40B4-BE49-F238E27FC236}">
                <a16:creationId xmlns:a16="http://schemas.microsoft.com/office/drawing/2014/main" id="{C7084657-6156-4792-A0FC-FDCAD1CE0E94}"/>
              </a:ext>
            </a:extLst>
          </p:cNvPr>
          <p:cNvSpPr txBox="1">
            <a:spLocks/>
          </p:cNvSpPr>
          <p:nvPr/>
        </p:nvSpPr>
        <p:spPr>
          <a:xfrm>
            <a:off x="105794" y="892906"/>
            <a:ext cx="2992434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CODIGO CON EL USO DE STRCMP: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Google Shape;278;p50">
            <a:extLst>
              <a:ext uri="{FF2B5EF4-FFF2-40B4-BE49-F238E27FC236}">
                <a16:creationId xmlns:a16="http://schemas.microsoft.com/office/drawing/2014/main" id="{D060A223-AFEC-43F6-8A01-2F10C1A603F0}"/>
              </a:ext>
            </a:extLst>
          </p:cNvPr>
          <p:cNvSpPr txBox="1">
            <a:spLocks/>
          </p:cNvSpPr>
          <p:nvPr/>
        </p:nvSpPr>
        <p:spPr>
          <a:xfrm>
            <a:off x="105794" y="3267806"/>
            <a:ext cx="2992434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EJECUCION: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DF9EE5F-3A6C-417C-B6CC-3245AC3E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401" y="1319091"/>
            <a:ext cx="4636398" cy="17736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93FC41-AE1A-46A9-B6BD-EB31267EB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401" y="3906434"/>
            <a:ext cx="1505399" cy="5867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B0F8C11-B21D-49EB-A47B-19FCF157C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746" y="3906434"/>
            <a:ext cx="1626053" cy="5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57150" y="246862"/>
            <a:ext cx="821055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sz="1800" dirty="0"/>
              <a:t>10. CREE UNA FUNCION SOBRE LA TABLA ESTUDIANTES QUE COMPARA EL NOMBRE Y APELLIDO (EN CASO DE QUE EXISTAN AMBOS MOSTRAR TODOS LOS DATOS DEL ESTUDIANTE).</a:t>
            </a:r>
            <a:endParaRPr sz="1800" dirty="0"/>
          </a:p>
        </p:txBody>
      </p:sp>
      <p:grpSp>
        <p:nvGrpSpPr>
          <p:cNvPr id="517" name="Google Shape;517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18" name="Google Shape;518;p63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9" name="Google Shape;519;p63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8;p50">
            <a:extLst>
              <a:ext uri="{FF2B5EF4-FFF2-40B4-BE49-F238E27FC236}">
                <a16:creationId xmlns:a16="http://schemas.microsoft.com/office/drawing/2014/main" id="{C7084657-6156-4792-A0FC-FDCAD1CE0E94}"/>
              </a:ext>
            </a:extLst>
          </p:cNvPr>
          <p:cNvSpPr txBox="1">
            <a:spLocks/>
          </p:cNvSpPr>
          <p:nvPr/>
        </p:nvSpPr>
        <p:spPr>
          <a:xfrm>
            <a:off x="105794" y="892906"/>
            <a:ext cx="3932806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CODIGO MEDIANTE UNA CONSULTA TRADICIONAL: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Google Shape;278;p50">
            <a:extLst>
              <a:ext uri="{FF2B5EF4-FFF2-40B4-BE49-F238E27FC236}">
                <a16:creationId xmlns:a16="http://schemas.microsoft.com/office/drawing/2014/main" id="{D060A223-AFEC-43F6-8A01-2F10C1A603F0}"/>
              </a:ext>
            </a:extLst>
          </p:cNvPr>
          <p:cNvSpPr txBox="1">
            <a:spLocks/>
          </p:cNvSpPr>
          <p:nvPr/>
        </p:nvSpPr>
        <p:spPr>
          <a:xfrm>
            <a:off x="105794" y="3610706"/>
            <a:ext cx="2992434" cy="3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EJECUCION: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5AE7B02-A5FA-47A8-956A-0C8E1D3F2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936" y="1349366"/>
            <a:ext cx="4708978" cy="2029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0B4E12C-2E0C-4475-BFFB-8740EB26A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936" y="4256944"/>
            <a:ext cx="4708978" cy="5125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695250" y="501979"/>
            <a:ext cx="5130499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¡GRACIAS POR SU ATENCION!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Google Shape;154;p40">
            <a:extLst>
              <a:ext uri="{FF2B5EF4-FFF2-40B4-BE49-F238E27FC236}">
                <a16:creationId xmlns:a16="http://schemas.microsoft.com/office/drawing/2014/main" id="{48688085-95B3-44A1-A512-43263702B6E8}"/>
              </a:ext>
            </a:extLst>
          </p:cNvPr>
          <p:cNvSpPr txBox="1">
            <a:spLocks/>
          </p:cNvSpPr>
          <p:nvPr/>
        </p:nvSpPr>
        <p:spPr>
          <a:xfrm>
            <a:off x="1895398" y="2805494"/>
            <a:ext cx="5130499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ungee"/>
              <a:buNone/>
              <a:defRPr sz="3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hlinkClick r:id="rId4"/>
              </a:rPr>
              <a:t>Ronald.choque2111@gmail.com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+591 65648933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2031B9-9119-49C4-B32E-97FD3DA882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18" b="96364" l="1288" r="97639">
                        <a14:foregroundMark x1="36052" y1="30909" x2="35837" y2="79091"/>
                        <a14:foregroundMark x1="35837" y1="79091" x2="56438" y2="80000"/>
                        <a14:foregroundMark x1="55794" y1="79091" x2="54936" y2="25455"/>
                        <a14:foregroundMark x1="35622" y1="28182" x2="41631" y2="13636"/>
                        <a14:foregroundMark x1="43777" y1="37273" x2="43777" y2="37273"/>
                        <a14:foregroundMark x1="46137" y1="38182" x2="46137" y2="38182"/>
                        <a14:foregroundMark x1="37768" y1="9091" x2="56009" y2="12727"/>
                        <a14:foregroundMark x1="57725" y1="12727" x2="95708" y2="11818"/>
                        <a14:foregroundMark x1="57082" y1="85455" x2="97639" y2="86364"/>
                        <a14:foregroundMark x1="65236" y1="44545" x2="90129" y2="50909"/>
                        <a14:foregroundMark x1="64592" y1="59091" x2="86052" y2="60000"/>
                        <a14:foregroundMark x1="60515" y1="60909" x2="65236" y2="57273"/>
                        <a14:foregroundMark x1="36266" y1="69091" x2="54292" y2="69091"/>
                        <a14:foregroundMark x1="10515" y1="28182" x2="15236" y2="70909"/>
                        <a14:foregroundMark x1="5579" y1="30909" x2="5579" y2="68182"/>
                      </a14:backgroundRemoval>
                    </a14:imgEffect>
                  </a14:imgLayer>
                </a14:imgProps>
              </a:ext>
            </a:extLst>
          </a:blip>
          <a:srcRect l="971" t="3039" r="2059" b="2195"/>
          <a:stretch/>
        </p:blipFill>
        <p:spPr>
          <a:xfrm>
            <a:off x="6831395" y="4634192"/>
            <a:ext cx="2339499" cy="539694"/>
          </a:xfrm>
          <a:prstGeom prst="rect">
            <a:avLst/>
          </a:prstGeom>
        </p:spPr>
      </p:pic>
      <p:sp>
        <p:nvSpPr>
          <p:cNvPr id="8" name="Google Shape;154;p40">
            <a:extLst>
              <a:ext uri="{FF2B5EF4-FFF2-40B4-BE49-F238E27FC236}">
                <a16:creationId xmlns:a16="http://schemas.microsoft.com/office/drawing/2014/main" id="{2DC497BB-8526-4D4C-9311-036C6AD1A149}"/>
              </a:ext>
            </a:extLst>
          </p:cNvPr>
          <p:cNvSpPr txBox="1">
            <a:spLocks/>
          </p:cNvSpPr>
          <p:nvPr/>
        </p:nvSpPr>
        <p:spPr>
          <a:xfrm>
            <a:off x="695250" y="1544077"/>
            <a:ext cx="5130499" cy="36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ungee"/>
              <a:buNone/>
              <a:defRPr sz="3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2">
                    <a:lumMod val="25000"/>
                    <a:lumOff val="75000"/>
                  </a:schemeClr>
                </a:solidFill>
              </a:rPr>
              <a:t>BASE DE DATOS II</a:t>
            </a:r>
          </a:p>
          <a:p>
            <a:endParaRPr lang="en-US" sz="1200" dirty="0">
              <a:solidFill>
                <a:schemeClr val="accent2">
                  <a:lumMod val="25000"/>
                  <a:lumOff val="75000"/>
                </a:schemeClr>
              </a:solidFill>
            </a:endParaRPr>
          </a:p>
          <a:p>
            <a:endParaRPr lang="en-US" sz="1200" dirty="0">
              <a:solidFill>
                <a:schemeClr val="accent2">
                  <a:lumMod val="25000"/>
                  <a:lumOff val="75000"/>
                </a:schemeClr>
              </a:solidFill>
            </a:endParaRPr>
          </a:p>
          <a:p>
            <a:r>
              <a:rPr lang="en-US" sz="1200" dirty="0">
                <a:solidFill>
                  <a:schemeClr val="accent2">
                    <a:lumMod val="25000"/>
                    <a:lumOff val="75000"/>
                  </a:schemeClr>
                </a:solidFill>
              </a:rPr>
              <a:t>                         </a:t>
            </a:r>
            <a:r>
              <a:rPr lang="en-US" sz="1600" dirty="0">
                <a:solidFill>
                  <a:schemeClr val="accent2">
                    <a:lumMod val="25000"/>
                    <a:lumOff val="75000"/>
                  </a:schemeClr>
                </a:solidFill>
              </a:rPr>
              <a:t>¿TIENE ALGUNA CONSULTA?</a:t>
            </a:r>
          </a:p>
        </p:txBody>
      </p:sp>
      <p:grpSp>
        <p:nvGrpSpPr>
          <p:cNvPr id="11" name="Google Shape;9333;p98">
            <a:extLst>
              <a:ext uri="{FF2B5EF4-FFF2-40B4-BE49-F238E27FC236}">
                <a16:creationId xmlns:a16="http://schemas.microsoft.com/office/drawing/2014/main" id="{F608A2C9-2808-4944-A621-22B8459D6D5C}"/>
              </a:ext>
            </a:extLst>
          </p:cNvPr>
          <p:cNvGrpSpPr/>
          <p:nvPr/>
        </p:nvGrpSpPr>
        <p:grpSpPr>
          <a:xfrm>
            <a:off x="1560158" y="3324054"/>
            <a:ext cx="239183" cy="340186"/>
            <a:chOff x="3342275" y="2615925"/>
            <a:chExt cx="339700" cy="483150"/>
          </a:xfrm>
        </p:grpSpPr>
        <p:sp>
          <p:nvSpPr>
            <p:cNvPr id="12" name="Google Shape;9334;p98">
              <a:extLst>
                <a:ext uri="{FF2B5EF4-FFF2-40B4-BE49-F238E27FC236}">
                  <a16:creationId xmlns:a16="http://schemas.microsoft.com/office/drawing/2014/main" id="{A0863B08-5E69-456B-91E9-E4908CAB9B0A}"/>
                </a:ext>
              </a:extLst>
            </p:cNvPr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9335;p98">
              <a:extLst>
                <a:ext uri="{FF2B5EF4-FFF2-40B4-BE49-F238E27FC236}">
                  <a16:creationId xmlns:a16="http://schemas.microsoft.com/office/drawing/2014/main" id="{631C5D2B-5301-447B-8B90-A3EA29CB4CE0}"/>
                </a:ext>
              </a:extLst>
            </p:cNvPr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9250;p98">
            <a:extLst>
              <a:ext uri="{FF2B5EF4-FFF2-40B4-BE49-F238E27FC236}">
                <a16:creationId xmlns:a16="http://schemas.microsoft.com/office/drawing/2014/main" id="{0F1A018B-6317-44D9-97E3-4D7C3C08E63E}"/>
              </a:ext>
            </a:extLst>
          </p:cNvPr>
          <p:cNvGrpSpPr/>
          <p:nvPr/>
        </p:nvGrpSpPr>
        <p:grpSpPr>
          <a:xfrm>
            <a:off x="1499659" y="2770792"/>
            <a:ext cx="340221" cy="340186"/>
            <a:chOff x="893650" y="1428000"/>
            <a:chExt cx="483200" cy="483150"/>
          </a:xfrm>
        </p:grpSpPr>
        <p:sp>
          <p:nvSpPr>
            <p:cNvPr id="15" name="Google Shape;9251;p98">
              <a:extLst>
                <a:ext uri="{FF2B5EF4-FFF2-40B4-BE49-F238E27FC236}">
                  <a16:creationId xmlns:a16="http://schemas.microsoft.com/office/drawing/2014/main" id="{6397CE78-8037-4C30-87CE-A56B72402927}"/>
                </a:ext>
              </a:extLst>
            </p:cNvPr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9252;p98">
              <a:extLst>
                <a:ext uri="{FF2B5EF4-FFF2-40B4-BE49-F238E27FC236}">
                  <a16:creationId xmlns:a16="http://schemas.microsoft.com/office/drawing/2014/main" id="{3E0FDC29-D4EB-410E-B2B0-7750B90D4D6B}"/>
                </a:ext>
              </a:extLst>
            </p:cNvPr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9253;p98">
              <a:extLst>
                <a:ext uri="{FF2B5EF4-FFF2-40B4-BE49-F238E27FC236}">
                  <a16:creationId xmlns:a16="http://schemas.microsoft.com/office/drawing/2014/main" id="{B113EDDE-F5B2-4ECD-B12B-1A917EE5201E}"/>
                </a:ext>
              </a:extLst>
            </p:cNvPr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9254;p98">
              <a:extLst>
                <a:ext uri="{FF2B5EF4-FFF2-40B4-BE49-F238E27FC236}">
                  <a16:creationId xmlns:a16="http://schemas.microsoft.com/office/drawing/2014/main" id="{7D3CA026-5728-4A6F-8A93-23462141BDE5}"/>
                </a:ext>
              </a:extLst>
            </p:cNvPr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5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817800" y="847762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/>
              <a:t>Comandos </a:t>
            </a:r>
            <a:r>
              <a:rPr lang="en" dirty="0"/>
              <a:t>elementales para su conprension:</a:t>
            </a:r>
            <a:endParaRPr dirty="0"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817800" y="1869033"/>
            <a:ext cx="6443612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sz="1300" dirty="0"/>
              <a:t>Para optimizar nuestro tiempo, explicaremos algunos comandos elementales: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BO" dirty="0"/>
              <a:t>CREATE DATABASE crea nuestra base de datos, además de USE para ejecutar acciones en la misma.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BO" dirty="0"/>
              <a:t>CREATE TABLE genera nuestras tablas, cada tabla tendrá sus columnas y estas deberán ser definidas por un tipo de variable (INT, VARCHAR, DATE); además del uso de NOT NULL para no aceptar campos vacíos.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BO" dirty="0"/>
              <a:t>PRIMARY KEY define la llave primaria de nuestra tabla, FOREING KEY define nuestra llave foránea con objetivo de relacionar los campos entre tablas.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BO" dirty="0"/>
              <a:t>SELECT para seleccionar los campos a visualizar, FROM para seleccionar la tabla y WHERE para agregar algún tipo de condición.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-BO" dirty="0"/>
              <a:t>CREATE FUNCTION para crear nuestras funciones, los cuales retornaran un tipo de para metro (ej. RETURN BOOLEAN).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82;p57">
            <a:extLst>
              <a:ext uri="{FF2B5EF4-FFF2-40B4-BE49-F238E27FC236}">
                <a16:creationId xmlns:a16="http://schemas.microsoft.com/office/drawing/2014/main" id="{B2121A98-913A-4E70-A486-2FC4EA9800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804"/>
          <a:stretch/>
        </p:blipFill>
        <p:spPr>
          <a:xfrm>
            <a:off x="2848235" y="44355"/>
            <a:ext cx="3447529" cy="333606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7" name="Google Shape;167;p42"/>
          <p:cNvSpPr txBox="1">
            <a:spLocks noGrp="1"/>
          </p:cNvSpPr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9" name="Google Shape;169;p42">
            <a:hlinkClick r:id="rId5" action="ppaction://hlinksldjump"/>
          </p:cNvPr>
          <p:cNvSpPr/>
          <p:nvPr/>
        </p:nvSpPr>
        <p:spPr>
          <a:xfrm>
            <a:off x="4033200" y="3816075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42">
            <a:hlinkClick r:id="rId5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4167000" y="3879225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title" idx="4"/>
          </p:nvPr>
        </p:nvSpPr>
        <p:spPr>
          <a:xfrm>
            <a:off x="234875" y="216397"/>
            <a:ext cx="724169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¿a que se refiere cuando hablamos bases de datos relacionales y no relacionales?</a:t>
            </a:r>
            <a:endParaRPr dirty="0"/>
          </a:p>
        </p:txBody>
      </p:sp>
      <p:sp>
        <p:nvSpPr>
          <p:cNvPr id="277" name="Google Shape;277;p50"/>
          <p:cNvSpPr txBox="1">
            <a:spLocks noGrp="1"/>
          </p:cNvSpPr>
          <p:nvPr>
            <p:ph type="ctrTitle"/>
          </p:nvPr>
        </p:nvSpPr>
        <p:spPr>
          <a:xfrm>
            <a:off x="779466" y="1994419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relacionales</a:t>
            </a:r>
            <a:endParaRPr dirty="0"/>
          </a:p>
        </p:txBody>
      </p:sp>
      <p:sp>
        <p:nvSpPr>
          <p:cNvPr id="278" name="Google Shape;278;p50"/>
          <p:cNvSpPr txBox="1">
            <a:spLocks noGrp="1"/>
          </p:cNvSpPr>
          <p:nvPr>
            <p:ph type="subTitle" idx="1"/>
          </p:nvPr>
        </p:nvSpPr>
        <p:spPr>
          <a:xfrm>
            <a:off x="395958" y="2255744"/>
            <a:ext cx="2992434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Las BDA relacionales funcionan a base de SQL manejando tablas bidimensionales (con filas y columnas), sus campos de relación deben</a:t>
            </a:r>
          </a:p>
          <a:p>
            <a:pPr marL="0" lvl="0" indent="0"/>
            <a:r>
              <a:rPr lang="es-ES" dirty="0"/>
              <a:t>ser del mismo tipo.</a:t>
            </a:r>
            <a:endParaRPr dirty="0"/>
          </a:p>
        </p:txBody>
      </p:sp>
      <p:sp>
        <p:nvSpPr>
          <p:cNvPr id="279" name="Google Shape;279;p50"/>
          <p:cNvSpPr txBox="1">
            <a:spLocks noGrp="1"/>
          </p:cNvSpPr>
          <p:nvPr>
            <p:ph type="ctrTitle" idx="2"/>
          </p:nvPr>
        </p:nvSpPr>
        <p:spPr>
          <a:xfrm>
            <a:off x="4530834" y="1994419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</a:t>
            </a:r>
            <a:r>
              <a:rPr lang="en" dirty="0"/>
              <a:t>o relacionales</a:t>
            </a:r>
            <a:endParaRPr dirty="0"/>
          </a:p>
        </p:txBody>
      </p:sp>
      <p:sp>
        <p:nvSpPr>
          <p:cNvPr id="280" name="Google Shape;280;p50"/>
          <p:cNvSpPr txBox="1">
            <a:spLocks noGrp="1"/>
          </p:cNvSpPr>
          <p:nvPr>
            <p:ph type="subTitle" idx="3"/>
          </p:nvPr>
        </p:nvSpPr>
        <p:spPr>
          <a:xfrm>
            <a:off x="4093804" y="2320222"/>
            <a:ext cx="2954313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Las DBA no relacionales refieren a que SQL no es su principal lenguaje, este tipo de base esta dedicada al rendimiento gracias a que puede</a:t>
            </a:r>
          </a:p>
          <a:p>
            <a:pPr marL="0" lvl="0" indent="0"/>
            <a:r>
              <a:rPr lang="es-ES" dirty="0"/>
              <a:t>almacenar grandes cantidades de datos, los cuales se van expandiendo.</a:t>
            </a:r>
          </a:p>
        </p:txBody>
      </p:sp>
      <p:grpSp>
        <p:nvGrpSpPr>
          <p:cNvPr id="16" name="Google Shape;3494;p56">
            <a:extLst>
              <a:ext uri="{FF2B5EF4-FFF2-40B4-BE49-F238E27FC236}">
                <a16:creationId xmlns:a16="http://schemas.microsoft.com/office/drawing/2014/main" id="{7A4E7ABE-8A3F-4DF0-8F29-034164981539}"/>
              </a:ext>
            </a:extLst>
          </p:cNvPr>
          <p:cNvGrpSpPr/>
          <p:nvPr/>
        </p:nvGrpSpPr>
        <p:grpSpPr>
          <a:xfrm>
            <a:off x="8089760" y="216397"/>
            <a:ext cx="355079" cy="304484"/>
            <a:chOff x="3159447" y="1439568"/>
            <a:chExt cx="385957" cy="330924"/>
          </a:xfrm>
        </p:grpSpPr>
        <p:sp>
          <p:nvSpPr>
            <p:cNvPr id="17" name="Google Shape;3495;p56">
              <a:extLst>
                <a:ext uri="{FF2B5EF4-FFF2-40B4-BE49-F238E27FC236}">
                  <a16:creationId xmlns:a16="http://schemas.microsoft.com/office/drawing/2014/main" id="{D4D02163-B3A9-4C5A-83C2-47E58BB79B10}"/>
                </a:ext>
              </a:extLst>
            </p:cNvPr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96;p56">
              <a:extLst>
                <a:ext uri="{FF2B5EF4-FFF2-40B4-BE49-F238E27FC236}">
                  <a16:creationId xmlns:a16="http://schemas.microsoft.com/office/drawing/2014/main" id="{894C5083-E75E-444F-8116-CC204D6A6CA9}"/>
                </a:ext>
              </a:extLst>
            </p:cNvPr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97;p56">
              <a:extLst>
                <a:ext uri="{FF2B5EF4-FFF2-40B4-BE49-F238E27FC236}">
                  <a16:creationId xmlns:a16="http://schemas.microsoft.com/office/drawing/2014/main" id="{FC69D0E1-F4BD-4E99-AA1C-6990704DA0A5}"/>
                </a:ext>
              </a:extLst>
            </p:cNvPr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8;p56">
              <a:extLst>
                <a:ext uri="{FF2B5EF4-FFF2-40B4-BE49-F238E27FC236}">
                  <a16:creationId xmlns:a16="http://schemas.microsoft.com/office/drawing/2014/main" id="{FE97945A-7B87-459E-9A4D-0320D783476C}"/>
                </a:ext>
              </a:extLst>
            </p:cNvPr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99;p56">
              <a:extLst>
                <a:ext uri="{FF2B5EF4-FFF2-40B4-BE49-F238E27FC236}">
                  <a16:creationId xmlns:a16="http://schemas.microsoft.com/office/drawing/2014/main" id="{5180E613-4FA4-4887-BA29-D17E34AE5AF6}"/>
                </a:ext>
              </a:extLst>
            </p:cNvPr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00;p56">
              <a:extLst>
                <a:ext uri="{FF2B5EF4-FFF2-40B4-BE49-F238E27FC236}">
                  <a16:creationId xmlns:a16="http://schemas.microsoft.com/office/drawing/2014/main" id="{08A85345-0C6D-4C8A-9A8C-5745C3A8C744}"/>
                </a:ext>
              </a:extLst>
            </p:cNvPr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1;p56">
              <a:extLst>
                <a:ext uri="{FF2B5EF4-FFF2-40B4-BE49-F238E27FC236}">
                  <a16:creationId xmlns:a16="http://schemas.microsoft.com/office/drawing/2014/main" id="{150C3C0E-BCC7-4147-A9D6-1BD074CC2ED5}"/>
                </a:ext>
              </a:extLst>
            </p:cNvPr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02;p56">
              <a:extLst>
                <a:ext uri="{FF2B5EF4-FFF2-40B4-BE49-F238E27FC236}">
                  <a16:creationId xmlns:a16="http://schemas.microsoft.com/office/drawing/2014/main" id="{841439FF-D33A-4D6B-969F-E557F5A9B273}"/>
                </a:ext>
              </a:extLst>
            </p:cNvPr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03;p56">
              <a:extLst>
                <a:ext uri="{FF2B5EF4-FFF2-40B4-BE49-F238E27FC236}">
                  <a16:creationId xmlns:a16="http://schemas.microsoft.com/office/drawing/2014/main" id="{E4CD9E47-02D7-4B1F-9626-D3C7EFC1E18A}"/>
                </a:ext>
              </a:extLst>
            </p:cNvPr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04;p56">
              <a:extLst>
                <a:ext uri="{FF2B5EF4-FFF2-40B4-BE49-F238E27FC236}">
                  <a16:creationId xmlns:a16="http://schemas.microsoft.com/office/drawing/2014/main" id="{45F629EB-0527-427F-A76C-F7B9378596BC}"/>
                </a:ext>
              </a:extLst>
            </p:cNvPr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05;p56">
              <a:extLst>
                <a:ext uri="{FF2B5EF4-FFF2-40B4-BE49-F238E27FC236}">
                  <a16:creationId xmlns:a16="http://schemas.microsoft.com/office/drawing/2014/main" id="{403E8AE6-73B4-4FF9-B14C-F57428BB8508}"/>
                </a:ext>
              </a:extLst>
            </p:cNvPr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06;p56">
              <a:extLst>
                <a:ext uri="{FF2B5EF4-FFF2-40B4-BE49-F238E27FC236}">
                  <a16:creationId xmlns:a16="http://schemas.microsoft.com/office/drawing/2014/main" id="{65136586-8D39-4865-8184-FC2D1088EE28}"/>
                </a:ext>
              </a:extLst>
            </p:cNvPr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07;p56">
              <a:extLst>
                <a:ext uri="{FF2B5EF4-FFF2-40B4-BE49-F238E27FC236}">
                  <a16:creationId xmlns:a16="http://schemas.microsoft.com/office/drawing/2014/main" id="{1CD86392-E01F-4DAB-895F-DC9C3D59E72C}"/>
                </a:ext>
              </a:extLst>
            </p:cNvPr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08;p56">
              <a:extLst>
                <a:ext uri="{FF2B5EF4-FFF2-40B4-BE49-F238E27FC236}">
                  <a16:creationId xmlns:a16="http://schemas.microsoft.com/office/drawing/2014/main" id="{B9924F2F-EBC8-42DD-A5AC-156D08E5EF5A}"/>
                </a:ext>
              </a:extLst>
            </p:cNvPr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09;p56">
              <a:extLst>
                <a:ext uri="{FF2B5EF4-FFF2-40B4-BE49-F238E27FC236}">
                  <a16:creationId xmlns:a16="http://schemas.microsoft.com/office/drawing/2014/main" id="{5A6F507E-A295-4FB9-AD43-D8F1061953A1}"/>
                </a:ext>
              </a:extLst>
            </p:cNvPr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10;p56">
              <a:extLst>
                <a:ext uri="{FF2B5EF4-FFF2-40B4-BE49-F238E27FC236}">
                  <a16:creationId xmlns:a16="http://schemas.microsoft.com/office/drawing/2014/main" id="{0158AC16-1C69-4948-AF38-B63768CAE16A}"/>
                </a:ext>
              </a:extLst>
            </p:cNvPr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11;p56">
              <a:extLst>
                <a:ext uri="{FF2B5EF4-FFF2-40B4-BE49-F238E27FC236}">
                  <a16:creationId xmlns:a16="http://schemas.microsoft.com/office/drawing/2014/main" id="{4D3CF87D-397B-4B7D-BE39-AB8F0D97E837}"/>
                </a:ext>
              </a:extLst>
            </p:cNvPr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12;p56">
              <a:extLst>
                <a:ext uri="{FF2B5EF4-FFF2-40B4-BE49-F238E27FC236}">
                  <a16:creationId xmlns:a16="http://schemas.microsoft.com/office/drawing/2014/main" id="{88C6EF30-5DDD-4C53-B707-824AA116D403}"/>
                </a:ext>
              </a:extLst>
            </p:cNvPr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91;p56">
            <a:extLst>
              <a:ext uri="{FF2B5EF4-FFF2-40B4-BE49-F238E27FC236}">
                <a16:creationId xmlns:a16="http://schemas.microsoft.com/office/drawing/2014/main" id="{6ED924F2-5A12-49E0-80F4-4274D39007D7}"/>
              </a:ext>
            </a:extLst>
          </p:cNvPr>
          <p:cNvGrpSpPr/>
          <p:nvPr/>
        </p:nvGrpSpPr>
        <p:grpSpPr>
          <a:xfrm>
            <a:off x="8101529" y="717362"/>
            <a:ext cx="355127" cy="309635"/>
            <a:chOff x="8245271" y="1357987"/>
            <a:chExt cx="409038" cy="356641"/>
          </a:xfrm>
        </p:grpSpPr>
        <p:sp>
          <p:nvSpPr>
            <p:cNvPr id="36" name="Google Shape;3592;p56">
              <a:extLst>
                <a:ext uri="{FF2B5EF4-FFF2-40B4-BE49-F238E27FC236}">
                  <a16:creationId xmlns:a16="http://schemas.microsoft.com/office/drawing/2014/main" id="{FBED6AD4-FF63-4ED9-8B47-E4CC642B3D27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93;p56">
              <a:extLst>
                <a:ext uri="{FF2B5EF4-FFF2-40B4-BE49-F238E27FC236}">
                  <a16:creationId xmlns:a16="http://schemas.microsoft.com/office/drawing/2014/main" id="{F32B5B74-A55D-4882-8633-51622B26D869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94;p56">
              <a:extLst>
                <a:ext uri="{FF2B5EF4-FFF2-40B4-BE49-F238E27FC236}">
                  <a16:creationId xmlns:a16="http://schemas.microsoft.com/office/drawing/2014/main" id="{08C63460-EE45-4422-84D3-4AA8A415F2CB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95;p56">
              <a:extLst>
                <a:ext uri="{FF2B5EF4-FFF2-40B4-BE49-F238E27FC236}">
                  <a16:creationId xmlns:a16="http://schemas.microsoft.com/office/drawing/2014/main" id="{33EF428F-EE7C-4AD9-86BA-7980A1750C46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96;p56">
              <a:extLst>
                <a:ext uri="{FF2B5EF4-FFF2-40B4-BE49-F238E27FC236}">
                  <a16:creationId xmlns:a16="http://schemas.microsoft.com/office/drawing/2014/main" id="{F15F2CE1-839D-4F15-A0AE-20CB37FD5010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97;p56">
              <a:extLst>
                <a:ext uri="{FF2B5EF4-FFF2-40B4-BE49-F238E27FC236}">
                  <a16:creationId xmlns:a16="http://schemas.microsoft.com/office/drawing/2014/main" id="{3D123344-E4C8-4A42-95AA-F5D641C8D792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98;p56">
              <a:extLst>
                <a:ext uri="{FF2B5EF4-FFF2-40B4-BE49-F238E27FC236}">
                  <a16:creationId xmlns:a16="http://schemas.microsoft.com/office/drawing/2014/main" id="{978C1EDA-D292-4314-B0FC-43C6F9580B31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99;p56">
              <a:extLst>
                <a:ext uri="{FF2B5EF4-FFF2-40B4-BE49-F238E27FC236}">
                  <a16:creationId xmlns:a16="http://schemas.microsoft.com/office/drawing/2014/main" id="{DCF40778-8F82-4C6F-88DD-2B8903C9E113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00;p56">
              <a:extLst>
                <a:ext uri="{FF2B5EF4-FFF2-40B4-BE49-F238E27FC236}">
                  <a16:creationId xmlns:a16="http://schemas.microsoft.com/office/drawing/2014/main" id="{9108398B-B665-4AFB-84EC-DA7735331049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01;p56">
              <a:extLst>
                <a:ext uri="{FF2B5EF4-FFF2-40B4-BE49-F238E27FC236}">
                  <a16:creationId xmlns:a16="http://schemas.microsoft.com/office/drawing/2014/main" id="{987A5626-2EBF-44BB-BF8B-C5C6A7116AEF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3880;p56">
            <a:extLst>
              <a:ext uri="{FF2B5EF4-FFF2-40B4-BE49-F238E27FC236}">
                <a16:creationId xmlns:a16="http://schemas.microsoft.com/office/drawing/2014/main" id="{01999AAD-B044-4872-8A43-6FBEBA02D75D}"/>
              </a:ext>
            </a:extLst>
          </p:cNvPr>
          <p:cNvGrpSpPr/>
          <p:nvPr/>
        </p:nvGrpSpPr>
        <p:grpSpPr>
          <a:xfrm>
            <a:off x="7603315" y="418112"/>
            <a:ext cx="355102" cy="352217"/>
            <a:chOff x="7383596" y="3153624"/>
            <a:chExt cx="409008" cy="405688"/>
          </a:xfrm>
        </p:grpSpPr>
        <p:sp>
          <p:nvSpPr>
            <p:cNvPr id="47" name="Google Shape;3881;p56">
              <a:extLst>
                <a:ext uri="{FF2B5EF4-FFF2-40B4-BE49-F238E27FC236}">
                  <a16:creationId xmlns:a16="http://schemas.microsoft.com/office/drawing/2014/main" id="{B469FA77-E03E-44D9-9135-6F4319B09486}"/>
                </a:ext>
              </a:extLst>
            </p:cNvPr>
            <p:cNvSpPr/>
            <p:nvPr/>
          </p:nvSpPr>
          <p:spPr>
            <a:xfrm>
              <a:off x="7461135" y="3341222"/>
              <a:ext cx="253904" cy="132601"/>
            </a:xfrm>
            <a:custGeom>
              <a:avLst/>
              <a:gdLst/>
              <a:ahLst/>
              <a:cxnLst/>
              <a:rect l="l" t="t" r="r" b="b"/>
              <a:pathLst>
                <a:path w="8877" h="4636" extrusionOk="0">
                  <a:moveTo>
                    <a:pt x="4056" y="0"/>
                  </a:moveTo>
                  <a:lnTo>
                    <a:pt x="4056" y="1924"/>
                  </a:lnTo>
                  <a:lnTo>
                    <a:pt x="1" y="1924"/>
                  </a:lnTo>
                  <a:lnTo>
                    <a:pt x="1" y="4635"/>
                  </a:lnTo>
                  <a:lnTo>
                    <a:pt x="858" y="4635"/>
                  </a:lnTo>
                  <a:lnTo>
                    <a:pt x="858" y="2804"/>
                  </a:lnTo>
                  <a:lnTo>
                    <a:pt x="7996" y="2804"/>
                  </a:lnTo>
                  <a:lnTo>
                    <a:pt x="7996" y="4635"/>
                  </a:lnTo>
                  <a:lnTo>
                    <a:pt x="8877" y="4635"/>
                  </a:lnTo>
                  <a:lnTo>
                    <a:pt x="8877" y="1924"/>
                  </a:lnTo>
                  <a:lnTo>
                    <a:pt x="4821" y="1924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82;p56">
              <a:extLst>
                <a:ext uri="{FF2B5EF4-FFF2-40B4-BE49-F238E27FC236}">
                  <a16:creationId xmlns:a16="http://schemas.microsoft.com/office/drawing/2014/main" id="{148844AA-4CEF-478D-B7B4-DEDFAF21D25B}"/>
                </a:ext>
              </a:extLst>
            </p:cNvPr>
            <p:cNvSpPr/>
            <p:nvPr/>
          </p:nvSpPr>
          <p:spPr>
            <a:xfrm>
              <a:off x="7383596" y="3459861"/>
              <a:ext cx="179652" cy="99451"/>
            </a:xfrm>
            <a:custGeom>
              <a:avLst/>
              <a:gdLst/>
              <a:ahLst/>
              <a:cxnLst/>
              <a:rect l="l" t="t" r="r" b="b"/>
              <a:pathLst>
                <a:path w="6281" h="3477" extrusionOk="0">
                  <a:moveTo>
                    <a:pt x="0" y="1"/>
                  </a:moveTo>
                  <a:lnTo>
                    <a:pt x="0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83;p56">
              <a:extLst>
                <a:ext uri="{FF2B5EF4-FFF2-40B4-BE49-F238E27FC236}">
                  <a16:creationId xmlns:a16="http://schemas.microsoft.com/office/drawing/2014/main" id="{55A5F4EC-0245-4BD1-81D0-3B7C8022400B}"/>
                </a:ext>
              </a:extLst>
            </p:cNvPr>
            <p:cNvSpPr/>
            <p:nvPr/>
          </p:nvSpPr>
          <p:spPr>
            <a:xfrm>
              <a:off x="7612923" y="3459861"/>
              <a:ext cx="179681" cy="99451"/>
            </a:xfrm>
            <a:custGeom>
              <a:avLst/>
              <a:gdLst/>
              <a:ahLst/>
              <a:cxnLst/>
              <a:rect l="l" t="t" r="r" b="b"/>
              <a:pathLst>
                <a:path w="6282" h="3477" extrusionOk="0">
                  <a:moveTo>
                    <a:pt x="1" y="1"/>
                  </a:moveTo>
                  <a:lnTo>
                    <a:pt x="1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84;p56">
              <a:extLst>
                <a:ext uri="{FF2B5EF4-FFF2-40B4-BE49-F238E27FC236}">
                  <a16:creationId xmlns:a16="http://schemas.microsoft.com/office/drawing/2014/main" id="{23A74692-1D02-460B-AF4C-EF8A5BFED15E}"/>
                </a:ext>
              </a:extLst>
            </p:cNvPr>
            <p:cNvSpPr/>
            <p:nvPr/>
          </p:nvSpPr>
          <p:spPr>
            <a:xfrm>
              <a:off x="7422037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0" y="1"/>
                  </a:moveTo>
                  <a:lnTo>
                    <a:pt x="0" y="766"/>
                  </a:lnTo>
                  <a:lnTo>
                    <a:pt x="3569" y="76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85;p56">
              <a:extLst>
                <a:ext uri="{FF2B5EF4-FFF2-40B4-BE49-F238E27FC236}">
                  <a16:creationId xmlns:a16="http://schemas.microsoft.com/office/drawing/2014/main" id="{4195E740-B849-4E56-BE10-4BE16027CBD0}"/>
                </a:ext>
              </a:extLst>
            </p:cNvPr>
            <p:cNvSpPr/>
            <p:nvPr/>
          </p:nvSpPr>
          <p:spPr>
            <a:xfrm>
              <a:off x="7651363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1" y="1"/>
                  </a:moveTo>
                  <a:lnTo>
                    <a:pt x="1" y="766"/>
                  </a:lnTo>
                  <a:lnTo>
                    <a:pt x="3570" y="76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86;p56">
              <a:extLst>
                <a:ext uri="{FF2B5EF4-FFF2-40B4-BE49-F238E27FC236}">
                  <a16:creationId xmlns:a16="http://schemas.microsoft.com/office/drawing/2014/main" id="{DFC39FF2-5F31-4286-A4DA-8FD5E5723265}"/>
                </a:ext>
              </a:extLst>
            </p:cNvPr>
            <p:cNvSpPr/>
            <p:nvPr/>
          </p:nvSpPr>
          <p:spPr>
            <a:xfrm>
              <a:off x="7571165" y="3167553"/>
              <a:ext cx="184972" cy="190264"/>
            </a:xfrm>
            <a:custGeom>
              <a:avLst/>
              <a:gdLst/>
              <a:ahLst/>
              <a:cxnLst/>
              <a:rect l="l" t="t" r="r" b="b"/>
              <a:pathLst>
                <a:path w="6467" h="6652" extrusionOk="0">
                  <a:moveTo>
                    <a:pt x="580" y="0"/>
                  </a:moveTo>
                  <a:lnTo>
                    <a:pt x="1" y="3569"/>
                  </a:lnTo>
                  <a:lnTo>
                    <a:pt x="580" y="6652"/>
                  </a:lnTo>
                  <a:lnTo>
                    <a:pt x="4636" y="6652"/>
                  </a:lnTo>
                  <a:cubicBezTo>
                    <a:pt x="5702" y="6652"/>
                    <a:pt x="6467" y="5794"/>
                    <a:pt x="6467" y="4821"/>
                  </a:cubicBezTo>
                  <a:cubicBezTo>
                    <a:pt x="6467" y="3755"/>
                    <a:pt x="5702" y="2990"/>
                    <a:pt x="4636" y="2990"/>
                  </a:cubicBezTo>
                  <a:cubicBezTo>
                    <a:pt x="4636" y="1831"/>
                    <a:pt x="3686" y="858"/>
                    <a:pt x="2527" y="858"/>
                  </a:cubicBezTo>
                  <a:cubicBezTo>
                    <a:pt x="2133" y="858"/>
                    <a:pt x="1832" y="951"/>
                    <a:pt x="1461" y="1159"/>
                  </a:cubicBezTo>
                  <a:cubicBezTo>
                    <a:pt x="1252" y="673"/>
                    <a:pt x="974" y="279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87;p56">
              <a:extLst>
                <a:ext uri="{FF2B5EF4-FFF2-40B4-BE49-F238E27FC236}">
                  <a16:creationId xmlns:a16="http://schemas.microsoft.com/office/drawing/2014/main" id="{5FFB06F1-1D5C-4384-9AEA-6C6512FE3A05}"/>
                </a:ext>
              </a:extLst>
            </p:cNvPr>
            <p:cNvSpPr/>
            <p:nvPr/>
          </p:nvSpPr>
          <p:spPr>
            <a:xfrm>
              <a:off x="7419377" y="3153624"/>
              <a:ext cx="168412" cy="204193"/>
            </a:xfrm>
            <a:custGeom>
              <a:avLst/>
              <a:gdLst/>
              <a:ahLst/>
              <a:cxnLst/>
              <a:rect l="l" t="t" r="r" b="b"/>
              <a:pathLst>
                <a:path w="5888" h="7139" extrusionOk="0">
                  <a:moveTo>
                    <a:pt x="4242" y="1"/>
                  </a:moveTo>
                  <a:cubicBezTo>
                    <a:pt x="2712" y="1"/>
                    <a:pt x="1461" y="1252"/>
                    <a:pt x="1461" y="2805"/>
                  </a:cubicBezTo>
                  <a:cubicBezTo>
                    <a:pt x="1461" y="2990"/>
                    <a:pt x="1461" y="3268"/>
                    <a:pt x="1553" y="3477"/>
                  </a:cubicBezTo>
                  <a:cubicBezTo>
                    <a:pt x="673" y="3662"/>
                    <a:pt x="1" y="4334"/>
                    <a:pt x="1" y="5308"/>
                  </a:cubicBezTo>
                  <a:cubicBezTo>
                    <a:pt x="1" y="6281"/>
                    <a:pt x="765" y="7139"/>
                    <a:pt x="1832" y="7139"/>
                  </a:cubicBezTo>
                  <a:lnTo>
                    <a:pt x="5887" y="7139"/>
                  </a:lnTo>
                  <a:lnTo>
                    <a:pt x="5887" y="487"/>
                  </a:lnTo>
                  <a:cubicBezTo>
                    <a:pt x="5400" y="186"/>
                    <a:pt x="4821" y="1"/>
                    <a:pt x="4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title" idx="4"/>
          </p:nvPr>
        </p:nvSpPr>
        <p:spPr>
          <a:xfrm>
            <a:off x="234876" y="216397"/>
            <a:ext cx="6813242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¿QUE ES MYSQL Y MARIADB?. EXPLIQUE.</a:t>
            </a:r>
            <a:endParaRPr dirty="0"/>
          </a:p>
        </p:txBody>
      </p:sp>
      <p:sp>
        <p:nvSpPr>
          <p:cNvPr id="277" name="Google Shape;277;p50"/>
          <p:cNvSpPr txBox="1">
            <a:spLocks noGrp="1"/>
          </p:cNvSpPr>
          <p:nvPr>
            <p:ph type="ctrTitle"/>
          </p:nvPr>
        </p:nvSpPr>
        <p:spPr>
          <a:xfrm>
            <a:off x="779466" y="1994419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sp>
        <p:nvSpPr>
          <p:cNvPr id="278" name="Google Shape;278;p50"/>
          <p:cNvSpPr txBox="1">
            <a:spLocks noGrp="1"/>
          </p:cNvSpPr>
          <p:nvPr>
            <p:ph type="subTitle" idx="1"/>
          </p:nvPr>
        </p:nvSpPr>
        <p:spPr>
          <a:xfrm>
            <a:off x="395958" y="2255744"/>
            <a:ext cx="2992434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MySQL es un gestor de BDA relacionales de doble licencia (código abierto/licencia ORACLE).</a:t>
            </a:r>
          </a:p>
        </p:txBody>
      </p:sp>
      <p:sp>
        <p:nvSpPr>
          <p:cNvPr id="279" name="Google Shape;279;p50"/>
          <p:cNvSpPr txBox="1">
            <a:spLocks noGrp="1"/>
          </p:cNvSpPr>
          <p:nvPr>
            <p:ph type="ctrTitle" idx="2"/>
          </p:nvPr>
        </p:nvSpPr>
        <p:spPr>
          <a:xfrm>
            <a:off x="4530834" y="1994419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/>
              <a:t>MARIADB</a:t>
            </a:r>
            <a:endParaRPr dirty="0"/>
          </a:p>
        </p:txBody>
      </p:sp>
      <p:sp>
        <p:nvSpPr>
          <p:cNvPr id="280" name="Google Shape;280;p50"/>
          <p:cNvSpPr txBox="1">
            <a:spLocks noGrp="1"/>
          </p:cNvSpPr>
          <p:nvPr>
            <p:ph type="subTitle" idx="3"/>
          </p:nvPr>
        </p:nvSpPr>
        <p:spPr>
          <a:xfrm>
            <a:off x="4093804" y="2320222"/>
            <a:ext cx="2954313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err="1"/>
              <a:t>MariaDB</a:t>
            </a:r>
            <a:r>
              <a:rPr lang="es-ES" dirty="0"/>
              <a:t> es un gestor de DBA casi idéntico a MySQL, con la diferencia que es software libre puro (FORK).</a:t>
            </a:r>
          </a:p>
        </p:txBody>
      </p:sp>
      <p:grpSp>
        <p:nvGrpSpPr>
          <p:cNvPr id="14" name="Google Shape;3494;p56">
            <a:extLst>
              <a:ext uri="{FF2B5EF4-FFF2-40B4-BE49-F238E27FC236}">
                <a16:creationId xmlns:a16="http://schemas.microsoft.com/office/drawing/2014/main" id="{3FB61EF9-C13E-4FA9-B594-7F8986997B71}"/>
              </a:ext>
            </a:extLst>
          </p:cNvPr>
          <p:cNvGrpSpPr/>
          <p:nvPr/>
        </p:nvGrpSpPr>
        <p:grpSpPr>
          <a:xfrm>
            <a:off x="8089760" y="216397"/>
            <a:ext cx="355079" cy="304484"/>
            <a:chOff x="3159447" y="1439568"/>
            <a:chExt cx="385957" cy="330924"/>
          </a:xfrm>
        </p:grpSpPr>
        <p:sp>
          <p:nvSpPr>
            <p:cNvPr id="15" name="Google Shape;3495;p56">
              <a:extLst>
                <a:ext uri="{FF2B5EF4-FFF2-40B4-BE49-F238E27FC236}">
                  <a16:creationId xmlns:a16="http://schemas.microsoft.com/office/drawing/2014/main" id="{A4A686BA-3B62-48BA-A405-EEE00EDA2750}"/>
                </a:ext>
              </a:extLst>
            </p:cNvPr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96;p56">
              <a:extLst>
                <a:ext uri="{FF2B5EF4-FFF2-40B4-BE49-F238E27FC236}">
                  <a16:creationId xmlns:a16="http://schemas.microsoft.com/office/drawing/2014/main" id="{4045BB40-B68A-46C7-A211-4428E00D26A1}"/>
                </a:ext>
              </a:extLst>
            </p:cNvPr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7;p56">
              <a:extLst>
                <a:ext uri="{FF2B5EF4-FFF2-40B4-BE49-F238E27FC236}">
                  <a16:creationId xmlns:a16="http://schemas.microsoft.com/office/drawing/2014/main" id="{8ED3B2CC-D323-4129-901E-F4B6D373B061}"/>
                </a:ext>
              </a:extLst>
            </p:cNvPr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98;p56">
              <a:extLst>
                <a:ext uri="{FF2B5EF4-FFF2-40B4-BE49-F238E27FC236}">
                  <a16:creationId xmlns:a16="http://schemas.microsoft.com/office/drawing/2014/main" id="{15F650BD-17AF-451A-AB14-0F4F6F345887}"/>
                </a:ext>
              </a:extLst>
            </p:cNvPr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99;p56">
              <a:extLst>
                <a:ext uri="{FF2B5EF4-FFF2-40B4-BE49-F238E27FC236}">
                  <a16:creationId xmlns:a16="http://schemas.microsoft.com/office/drawing/2014/main" id="{8CA74CE3-62E1-4B2B-B626-A7FEF6EA524E}"/>
                </a:ext>
              </a:extLst>
            </p:cNvPr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00;p56">
              <a:extLst>
                <a:ext uri="{FF2B5EF4-FFF2-40B4-BE49-F238E27FC236}">
                  <a16:creationId xmlns:a16="http://schemas.microsoft.com/office/drawing/2014/main" id="{58EF21E2-A43C-4BF1-8BDB-310D323BE5F0}"/>
                </a:ext>
              </a:extLst>
            </p:cNvPr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01;p56">
              <a:extLst>
                <a:ext uri="{FF2B5EF4-FFF2-40B4-BE49-F238E27FC236}">
                  <a16:creationId xmlns:a16="http://schemas.microsoft.com/office/drawing/2014/main" id="{F0536DB8-6CA0-4B43-A529-95A6534322FD}"/>
                </a:ext>
              </a:extLst>
            </p:cNvPr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02;p56">
              <a:extLst>
                <a:ext uri="{FF2B5EF4-FFF2-40B4-BE49-F238E27FC236}">
                  <a16:creationId xmlns:a16="http://schemas.microsoft.com/office/drawing/2014/main" id="{88ACF0DB-98B0-47C6-A3ED-466629DF02CA}"/>
                </a:ext>
              </a:extLst>
            </p:cNvPr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3;p56">
              <a:extLst>
                <a:ext uri="{FF2B5EF4-FFF2-40B4-BE49-F238E27FC236}">
                  <a16:creationId xmlns:a16="http://schemas.microsoft.com/office/drawing/2014/main" id="{2BCD51FE-F83E-436B-9385-5607E69AF22C}"/>
                </a:ext>
              </a:extLst>
            </p:cNvPr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04;p56">
              <a:extLst>
                <a:ext uri="{FF2B5EF4-FFF2-40B4-BE49-F238E27FC236}">
                  <a16:creationId xmlns:a16="http://schemas.microsoft.com/office/drawing/2014/main" id="{B08FEDC1-5C99-4188-A973-69A1514AF6D3}"/>
                </a:ext>
              </a:extLst>
            </p:cNvPr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05;p56">
              <a:extLst>
                <a:ext uri="{FF2B5EF4-FFF2-40B4-BE49-F238E27FC236}">
                  <a16:creationId xmlns:a16="http://schemas.microsoft.com/office/drawing/2014/main" id="{1BCA2FF9-3E1D-46B3-9D77-4147F5D33351}"/>
                </a:ext>
              </a:extLst>
            </p:cNvPr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06;p56">
              <a:extLst>
                <a:ext uri="{FF2B5EF4-FFF2-40B4-BE49-F238E27FC236}">
                  <a16:creationId xmlns:a16="http://schemas.microsoft.com/office/drawing/2014/main" id="{1E895B7B-283B-43F2-B5A4-806DB50CE84F}"/>
                </a:ext>
              </a:extLst>
            </p:cNvPr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07;p56">
              <a:extLst>
                <a:ext uri="{FF2B5EF4-FFF2-40B4-BE49-F238E27FC236}">
                  <a16:creationId xmlns:a16="http://schemas.microsoft.com/office/drawing/2014/main" id="{085997D7-0AAC-45BC-8747-602BF942160B}"/>
                </a:ext>
              </a:extLst>
            </p:cNvPr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08;p56">
              <a:extLst>
                <a:ext uri="{FF2B5EF4-FFF2-40B4-BE49-F238E27FC236}">
                  <a16:creationId xmlns:a16="http://schemas.microsoft.com/office/drawing/2014/main" id="{BCCF4256-9397-408B-A85A-FC5CFA07B716}"/>
                </a:ext>
              </a:extLst>
            </p:cNvPr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09;p56">
              <a:extLst>
                <a:ext uri="{FF2B5EF4-FFF2-40B4-BE49-F238E27FC236}">
                  <a16:creationId xmlns:a16="http://schemas.microsoft.com/office/drawing/2014/main" id="{39043F03-6A6D-458D-99C2-651FEE7EE767}"/>
                </a:ext>
              </a:extLst>
            </p:cNvPr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10;p56">
              <a:extLst>
                <a:ext uri="{FF2B5EF4-FFF2-40B4-BE49-F238E27FC236}">
                  <a16:creationId xmlns:a16="http://schemas.microsoft.com/office/drawing/2014/main" id="{C8EDA168-A65A-49F3-AAEE-82A5F276B8BF}"/>
                </a:ext>
              </a:extLst>
            </p:cNvPr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11;p56">
              <a:extLst>
                <a:ext uri="{FF2B5EF4-FFF2-40B4-BE49-F238E27FC236}">
                  <a16:creationId xmlns:a16="http://schemas.microsoft.com/office/drawing/2014/main" id="{7E5D725D-ABE1-4319-BB4C-6C4D3C0B39D8}"/>
                </a:ext>
              </a:extLst>
            </p:cNvPr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12;p56">
              <a:extLst>
                <a:ext uri="{FF2B5EF4-FFF2-40B4-BE49-F238E27FC236}">
                  <a16:creationId xmlns:a16="http://schemas.microsoft.com/office/drawing/2014/main" id="{D9BA1678-CE83-470D-A635-E873933E4A91}"/>
                </a:ext>
              </a:extLst>
            </p:cNvPr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591;p56">
            <a:extLst>
              <a:ext uri="{FF2B5EF4-FFF2-40B4-BE49-F238E27FC236}">
                <a16:creationId xmlns:a16="http://schemas.microsoft.com/office/drawing/2014/main" id="{0C29CAF9-C410-4FC2-98DC-9D368DA72AB4}"/>
              </a:ext>
            </a:extLst>
          </p:cNvPr>
          <p:cNvGrpSpPr/>
          <p:nvPr/>
        </p:nvGrpSpPr>
        <p:grpSpPr>
          <a:xfrm>
            <a:off x="8101529" y="717362"/>
            <a:ext cx="355127" cy="309635"/>
            <a:chOff x="8245271" y="1357987"/>
            <a:chExt cx="409038" cy="356641"/>
          </a:xfrm>
        </p:grpSpPr>
        <p:sp>
          <p:nvSpPr>
            <p:cNvPr id="34" name="Google Shape;3592;p56">
              <a:extLst>
                <a:ext uri="{FF2B5EF4-FFF2-40B4-BE49-F238E27FC236}">
                  <a16:creationId xmlns:a16="http://schemas.microsoft.com/office/drawing/2014/main" id="{EEF72164-F96B-4650-A1B8-79294E78F403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93;p56">
              <a:extLst>
                <a:ext uri="{FF2B5EF4-FFF2-40B4-BE49-F238E27FC236}">
                  <a16:creationId xmlns:a16="http://schemas.microsoft.com/office/drawing/2014/main" id="{C0A82B25-D7EA-418C-8457-1286F416F580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4;p56">
              <a:extLst>
                <a:ext uri="{FF2B5EF4-FFF2-40B4-BE49-F238E27FC236}">
                  <a16:creationId xmlns:a16="http://schemas.microsoft.com/office/drawing/2014/main" id="{7EF03C61-B5B6-494C-8EDE-936F53D4340C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95;p56">
              <a:extLst>
                <a:ext uri="{FF2B5EF4-FFF2-40B4-BE49-F238E27FC236}">
                  <a16:creationId xmlns:a16="http://schemas.microsoft.com/office/drawing/2014/main" id="{248BC38D-A67E-4384-B059-BA79F7B79B2E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96;p56">
              <a:extLst>
                <a:ext uri="{FF2B5EF4-FFF2-40B4-BE49-F238E27FC236}">
                  <a16:creationId xmlns:a16="http://schemas.microsoft.com/office/drawing/2014/main" id="{ECFC64BD-5E18-41C0-8EF2-2C9D370725C5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97;p56">
              <a:extLst>
                <a:ext uri="{FF2B5EF4-FFF2-40B4-BE49-F238E27FC236}">
                  <a16:creationId xmlns:a16="http://schemas.microsoft.com/office/drawing/2014/main" id="{803EBAD3-0A21-4A9B-8C3A-9440F7082033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98;p56">
              <a:extLst>
                <a:ext uri="{FF2B5EF4-FFF2-40B4-BE49-F238E27FC236}">
                  <a16:creationId xmlns:a16="http://schemas.microsoft.com/office/drawing/2014/main" id="{A8887FC8-0584-49F9-A939-A43052B016C4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99;p56">
              <a:extLst>
                <a:ext uri="{FF2B5EF4-FFF2-40B4-BE49-F238E27FC236}">
                  <a16:creationId xmlns:a16="http://schemas.microsoft.com/office/drawing/2014/main" id="{335B4EF9-6723-4674-91BA-956D61FC15DB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00;p56">
              <a:extLst>
                <a:ext uri="{FF2B5EF4-FFF2-40B4-BE49-F238E27FC236}">
                  <a16:creationId xmlns:a16="http://schemas.microsoft.com/office/drawing/2014/main" id="{C4A4E8A9-7BF9-4FA7-8622-6E0FFC86F096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01;p56">
              <a:extLst>
                <a:ext uri="{FF2B5EF4-FFF2-40B4-BE49-F238E27FC236}">
                  <a16:creationId xmlns:a16="http://schemas.microsoft.com/office/drawing/2014/main" id="{A9CECDA4-A7BC-45FC-9696-CA5C96855F4E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880;p56">
            <a:extLst>
              <a:ext uri="{FF2B5EF4-FFF2-40B4-BE49-F238E27FC236}">
                <a16:creationId xmlns:a16="http://schemas.microsoft.com/office/drawing/2014/main" id="{25565A8F-64B3-4186-9A21-6B4D4A527014}"/>
              </a:ext>
            </a:extLst>
          </p:cNvPr>
          <p:cNvGrpSpPr/>
          <p:nvPr/>
        </p:nvGrpSpPr>
        <p:grpSpPr>
          <a:xfrm>
            <a:off x="7603315" y="418112"/>
            <a:ext cx="355102" cy="352217"/>
            <a:chOff x="7383596" y="3153624"/>
            <a:chExt cx="409008" cy="405688"/>
          </a:xfrm>
        </p:grpSpPr>
        <p:sp>
          <p:nvSpPr>
            <p:cNvPr id="45" name="Google Shape;3881;p56">
              <a:extLst>
                <a:ext uri="{FF2B5EF4-FFF2-40B4-BE49-F238E27FC236}">
                  <a16:creationId xmlns:a16="http://schemas.microsoft.com/office/drawing/2014/main" id="{D8FC6FF7-D59F-437B-89EF-35AAA425BB12}"/>
                </a:ext>
              </a:extLst>
            </p:cNvPr>
            <p:cNvSpPr/>
            <p:nvPr/>
          </p:nvSpPr>
          <p:spPr>
            <a:xfrm>
              <a:off x="7461135" y="3341222"/>
              <a:ext cx="253904" cy="132601"/>
            </a:xfrm>
            <a:custGeom>
              <a:avLst/>
              <a:gdLst/>
              <a:ahLst/>
              <a:cxnLst/>
              <a:rect l="l" t="t" r="r" b="b"/>
              <a:pathLst>
                <a:path w="8877" h="4636" extrusionOk="0">
                  <a:moveTo>
                    <a:pt x="4056" y="0"/>
                  </a:moveTo>
                  <a:lnTo>
                    <a:pt x="4056" y="1924"/>
                  </a:lnTo>
                  <a:lnTo>
                    <a:pt x="1" y="1924"/>
                  </a:lnTo>
                  <a:lnTo>
                    <a:pt x="1" y="4635"/>
                  </a:lnTo>
                  <a:lnTo>
                    <a:pt x="858" y="4635"/>
                  </a:lnTo>
                  <a:lnTo>
                    <a:pt x="858" y="2804"/>
                  </a:lnTo>
                  <a:lnTo>
                    <a:pt x="7996" y="2804"/>
                  </a:lnTo>
                  <a:lnTo>
                    <a:pt x="7996" y="4635"/>
                  </a:lnTo>
                  <a:lnTo>
                    <a:pt x="8877" y="4635"/>
                  </a:lnTo>
                  <a:lnTo>
                    <a:pt x="8877" y="1924"/>
                  </a:lnTo>
                  <a:lnTo>
                    <a:pt x="4821" y="1924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82;p56">
              <a:extLst>
                <a:ext uri="{FF2B5EF4-FFF2-40B4-BE49-F238E27FC236}">
                  <a16:creationId xmlns:a16="http://schemas.microsoft.com/office/drawing/2014/main" id="{2995F56E-288C-4EB9-AC66-45B3B84AC685}"/>
                </a:ext>
              </a:extLst>
            </p:cNvPr>
            <p:cNvSpPr/>
            <p:nvPr/>
          </p:nvSpPr>
          <p:spPr>
            <a:xfrm>
              <a:off x="7383596" y="3459861"/>
              <a:ext cx="179652" cy="99451"/>
            </a:xfrm>
            <a:custGeom>
              <a:avLst/>
              <a:gdLst/>
              <a:ahLst/>
              <a:cxnLst/>
              <a:rect l="l" t="t" r="r" b="b"/>
              <a:pathLst>
                <a:path w="6281" h="3477" extrusionOk="0">
                  <a:moveTo>
                    <a:pt x="0" y="1"/>
                  </a:moveTo>
                  <a:lnTo>
                    <a:pt x="0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83;p56">
              <a:extLst>
                <a:ext uri="{FF2B5EF4-FFF2-40B4-BE49-F238E27FC236}">
                  <a16:creationId xmlns:a16="http://schemas.microsoft.com/office/drawing/2014/main" id="{CBDB35CC-2C6D-477C-90F4-7FC2437D6420}"/>
                </a:ext>
              </a:extLst>
            </p:cNvPr>
            <p:cNvSpPr/>
            <p:nvPr/>
          </p:nvSpPr>
          <p:spPr>
            <a:xfrm>
              <a:off x="7612923" y="3459861"/>
              <a:ext cx="179681" cy="99451"/>
            </a:xfrm>
            <a:custGeom>
              <a:avLst/>
              <a:gdLst/>
              <a:ahLst/>
              <a:cxnLst/>
              <a:rect l="l" t="t" r="r" b="b"/>
              <a:pathLst>
                <a:path w="6282" h="3477" extrusionOk="0">
                  <a:moveTo>
                    <a:pt x="1" y="1"/>
                  </a:moveTo>
                  <a:lnTo>
                    <a:pt x="1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84;p56">
              <a:extLst>
                <a:ext uri="{FF2B5EF4-FFF2-40B4-BE49-F238E27FC236}">
                  <a16:creationId xmlns:a16="http://schemas.microsoft.com/office/drawing/2014/main" id="{9BD372FE-A802-4EF5-B230-BF8F90DE87E9}"/>
                </a:ext>
              </a:extLst>
            </p:cNvPr>
            <p:cNvSpPr/>
            <p:nvPr/>
          </p:nvSpPr>
          <p:spPr>
            <a:xfrm>
              <a:off x="7422037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0" y="1"/>
                  </a:moveTo>
                  <a:lnTo>
                    <a:pt x="0" y="766"/>
                  </a:lnTo>
                  <a:lnTo>
                    <a:pt x="3569" y="76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85;p56">
              <a:extLst>
                <a:ext uri="{FF2B5EF4-FFF2-40B4-BE49-F238E27FC236}">
                  <a16:creationId xmlns:a16="http://schemas.microsoft.com/office/drawing/2014/main" id="{AE5FF4C4-D9FD-4C1C-AF29-51042D565A4B}"/>
                </a:ext>
              </a:extLst>
            </p:cNvPr>
            <p:cNvSpPr/>
            <p:nvPr/>
          </p:nvSpPr>
          <p:spPr>
            <a:xfrm>
              <a:off x="7651363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1" y="1"/>
                  </a:moveTo>
                  <a:lnTo>
                    <a:pt x="1" y="766"/>
                  </a:lnTo>
                  <a:lnTo>
                    <a:pt x="3570" y="76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86;p56">
              <a:extLst>
                <a:ext uri="{FF2B5EF4-FFF2-40B4-BE49-F238E27FC236}">
                  <a16:creationId xmlns:a16="http://schemas.microsoft.com/office/drawing/2014/main" id="{0C9834FD-3AAE-4E6D-94E9-7294D8433643}"/>
                </a:ext>
              </a:extLst>
            </p:cNvPr>
            <p:cNvSpPr/>
            <p:nvPr/>
          </p:nvSpPr>
          <p:spPr>
            <a:xfrm>
              <a:off x="7571165" y="3167553"/>
              <a:ext cx="184972" cy="190264"/>
            </a:xfrm>
            <a:custGeom>
              <a:avLst/>
              <a:gdLst/>
              <a:ahLst/>
              <a:cxnLst/>
              <a:rect l="l" t="t" r="r" b="b"/>
              <a:pathLst>
                <a:path w="6467" h="6652" extrusionOk="0">
                  <a:moveTo>
                    <a:pt x="580" y="0"/>
                  </a:moveTo>
                  <a:lnTo>
                    <a:pt x="1" y="3569"/>
                  </a:lnTo>
                  <a:lnTo>
                    <a:pt x="580" y="6652"/>
                  </a:lnTo>
                  <a:lnTo>
                    <a:pt x="4636" y="6652"/>
                  </a:lnTo>
                  <a:cubicBezTo>
                    <a:pt x="5702" y="6652"/>
                    <a:pt x="6467" y="5794"/>
                    <a:pt x="6467" y="4821"/>
                  </a:cubicBezTo>
                  <a:cubicBezTo>
                    <a:pt x="6467" y="3755"/>
                    <a:pt x="5702" y="2990"/>
                    <a:pt x="4636" y="2990"/>
                  </a:cubicBezTo>
                  <a:cubicBezTo>
                    <a:pt x="4636" y="1831"/>
                    <a:pt x="3686" y="858"/>
                    <a:pt x="2527" y="858"/>
                  </a:cubicBezTo>
                  <a:cubicBezTo>
                    <a:pt x="2133" y="858"/>
                    <a:pt x="1832" y="951"/>
                    <a:pt x="1461" y="1159"/>
                  </a:cubicBezTo>
                  <a:cubicBezTo>
                    <a:pt x="1252" y="673"/>
                    <a:pt x="974" y="279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87;p56">
              <a:extLst>
                <a:ext uri="{FF2B5EF4-FFF2-40B4-BE49-F238E27FC236}">
                  <a16:creationId xmlns:a16="http://schemas.microsoft.com/office/drawing/2014/main" id="{C2F584C6-BB5C-423C-B351-32BB264533CC}"/>
                </a:ext>
              </a:extLst>
            </p:cNvPr>
            <p:cNvSpPr/>
            <p:nvPr/>
          </p:nvSpPr>
          <p:spPr>
            <a:xfrm>
              <a:off x="7419377" y="3153624"/>
              <a:ext cx="168412" cy="204193"/>
            </a:xfrm>
            <a:custGeom>
              <a:avLst/>
              <a:gdLst/>
              <a:ahLst/>
              <a:cxnLst/>
              <a:rect l="l" t="t" r="r" b="b"/>
              <a:pathLst>
                <a:path w="5888" h="7139" extrusionOk="0">
                  <a:moveTo>
                    <a:pt x="4242" y="1"/>
                  </a:moveTo>
                  <a:cubicBezTo>
                    <a:pt x="2712" y="1"/>
                    <a:pt x="1461" y="1252"/>
                    <a:pt x="1461" y="2805"/>
                  </a:cubicBezTo>
                  <a:cubicBezTo>
                    <a:pt x="1461" y="2990"/>
                    <a:pt x="1461" y="3268"/>
                    <a:pt x="1553" y="3477"/>
                  </a:cubicBezTo>
                  <a:cubicBezTo>
                    <a:pt x="673" y="3662"/>
                    <a:pt x="1" y="4334"/>
                    <a:pt x="1" y="5308"/>
                  </a:cubicBezTo>
                  <a:cubicBezTo>
                    <a:pt x="1" y="6281"/>
                    <a:pt x="765" y="7139"/>
                    <a:pt x="1832" y="7139"/>
                  </a:cubicBezTo>
                  <a:lnTo>
                    <a:pt x="5887" y="7139"/>
                  </a:lnTo>
                  <a:lnTo>
                    <a:pt x="5887" y="487"/>
                  </a:lnTo>
                  <a:cubicBezTo>
                    <a:pt x="5400" y="186"/>
                    <a:pt x="4821" y="1"/>
                    <a:pt x="4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43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title" idx="4"/>
          </p:nvPr>
        </p:nvSpPr>
        <p:spPr>
          <a:xfrm>
            <a:off x="234875" y="216397"/>
            <a:ext cx="7055453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¿QUE ES UNA FUNCION DE AGREGACION?. ADICIONALMETE MUESTRE UN EJ.</a:t>
            </a:r>
            <a:endParaRPr dirty="0"/>
          </a:p>
        </p:txBody>
      </p:sp>
      <p:sp>
        <p:nvSpPr>
          <p:cNvPr id="278" name="Google Shape;278;p50"/>
          <p:cNvSpPr txBox="1">
            <a:spLocks noGrp="1"/>
          </p:cNvSpPr>
          <p:nvPr>
            <p:ph type="subTitle" idx="1"/>
          </p:nvPr>
        </p:nvSpPr>
        <p:spPr>
          <a:xfrm>
            <a:off x="315344" y="1604106"/>
            <a:ext cx="2992434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Son aquellas que funcionan bajo la clausula SELECT, aplicado a un grupo de registros y que devuelven un único valor.</a:t>
            </a:r>
          </a:p>
        </p:txBody>
      </p:sp>
      <p:sp>
        <p:nvSpPr>
          <p:cNvPr id="281" name="Google Shape;281;p50">
            <a:hlinkClick r:id="rId3" action="ppaction://hlinksldjump"/>
          </p:cNvPr>
          <p:cNvSpPr/>
          <p:nvPr/>
        </p:nvSpPr>
        <p:spPr>
          <a:xfrm>
            <a:off x="1396597" y="4205047"/>
            <a:ext cx="16620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5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89797" y="4198297"/>
            <a:ext cx="18675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CONTINUAR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" name="Google Shape;278;p50">
            <a:extLst>
              <a:ext uri="{FF2B5EF4-FFF2-40B4-BE49-F238E27FC236}">
                <a16:creationId xmlns:a16="http://schemas.microsoft.com/office/drawing/2014/main" id="{22F2E451-53C3-4A9C-9CBB-F43F1988E5D3}"/>
              </a:ext>
            </a:extLst>
          </p:cNvPr>
          <p:cNvSpPr txBox="1">
            <a:spLocks/>
          </p:cNvSpPr>
          <p:nvPr/>
        </p:nvSpPr>
        <p:spPr>
          <a:xfrm>
            <a:off x="315344" y="2535238"/>
            <a:ext cx="4526386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14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l"/>
            <a:r>
              <a:rPr lang="es-ES" dirty="0"/>
              <a:t>Los comandos mas usados son: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SUM (suma de datos).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AVG (promedio de datos).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MIN Y MAX (menor y mayor respectivamente),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LEN (conteo de caracteres).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STRCMP (comparación de dos tipo de datos tipo </a:t>
            </a:r>
            <a:r>
              <a:rPr lang="es-ES" dirty="0" err="1"/>
              <a:t>boleano</a:t>
            </a:r>
            <a:r>
              <a:rPr lang="es-ES" dirty="0"/>
              <a:t>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COUNT (conteo de registros),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425131-D7C2-495E-A004-F99DC778B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10"/>
          <a:stretch/>
        </p:blipFill>
        <p:spPr>
          <a:xfrm>
            <a:off x="4140628" y="2319974"/>
            <a:ext cx="3229426" cy="40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3D99686-2209-4999-82D2-79A4AEEF0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076" y="1772151"/>
            <a:ext cx="2724530" cy="40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488A8D6-AFCB-4999-9A7B-F46819502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845" y="3382566"/>
            <a:ext cx="1876687" cy="466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DC4B2F9-BA4B-4C77-BD80-22C84259ED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909"/>
          <a:stretch/>
        </p:blipFill>
        <p:spPr>
          <a:xfrm>
            <a:off x="4917134" y="2822691"/>
            <a:ext cx="1838582" cy="466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B4669BA-6F46-4C88-B498-DE6E44542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266" y="3943073"/>
            <a:ext cx="1905266" cy="523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1" name="Google Shape;3494;p56">
            <a:extLst>
              <a:ext uri="{FF2B5EF4-FFF2-40B4-BE49-F238E27FC236}">
                <a16:creationId xmlns:a16="http://schemas.microsoft.com/office/drawing/2014/main" id="{AAEEC293-CED7-4332-970A-D163C54A2683}"/>
              </a:ext>
            </a:extLst>
          </p:cNvPr>
          <p:cNvGrpSpPr/>
          <p:nvPr/>
        </p:nvGrpSpPr>
        <p:grpSpPr>
          <a:xfrm>
            <a:off x="8089760" y="216397"/>
            <a:ext cx="355079" cy="304484"/>
            <a:chOff x="3159447" y="1439568"/>
            <a:chExt cx="385957" cy="330924"/>
          </a:xfrm>
        </p:grpSpPr>
        <p:sp>
          <p:nvSpPr>
            <p:cNvPr id="32" name="Google Shape;3495;p56">
              <a:extLst>
                <a:ext uri="{FF2B5EF4-FFF2-40B4-BE49-F238E27FC236}">
                  <a16:creationId xmlns:a16="http://schemas.microsoft.com/office/drawing/2014/main" id="{166A9B3B-57B5-483A-AED8-F260046DF27E}"/>
                </a:ext>
              </a:extLst>
            </p:cNvPr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96;p56">
              <a:extLst>
                <a:ext uri="{FF2B5EF4-FFF2-40B4-BE49-F238E27FC236}">
                  <a16:creationId xmlns:a16="http://schemas.microsoft.com/office/drawing/2014/main" id="{B20EA4A6-B07C-4169-BF62-EA77C315F185}"/>
                </a:ext>
              </a:extLst>
            </p:cNvPr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97;p56">
              <a:extLst>
                <a:ext uri="{FF2B5EF4-FFF2-40B4-BE49-F238E27FC236}">
                  <a16:creationId xmlns:a16="http://schemas.microsoft.com/office/drawing/2014/main" id="{5F37E99A-FBEF-4913-8FAA-E40F474D7E70}"/>
                </a:ext>
              </a:extLst>
            </p:cNvPr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98;p56">
              <a:extLst>
                <a:ext uri="{FF2B5EF4-FFF2-40B4-BE49-F238E27FC236}">
                  <a16:creationId xmlns:a16="http://schemas.microsoft.com/office/drawing/2014/main" id="{D0232793-3A54-4242-B746-78CCD2FBE975}"/>
                </a:ext>
              </a:extLst>
            </p:cNvPr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99;p56">
              <a:extLst>
                <a:ext uri="{FF2B5EF4-FFF2-40B4-BE49-F238E27FC236}">
                  <a16:creationId xmlns:a16="http://schemas.microsoft.com/office/drawing/2014/main" id="{0C054F52-82E9-4433-994A-0F9BEE5C6C1C}"/>
                </a:ext>
              </a:extLst>
            </p:cNvPr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00;p56">
              <a:extLst>
                <a:ext uri="{FF2B5EF4-FFF2-40B4-BE49-F238E27FC236}">
                  <a16:creationId xmlns:a16="http://schemas.microsoft.com/office/drawing/2014/main" id="{71DD1E6B-0AF5-4FA7-A17F-C9A2164EA3D4}"/>
                </a:ext>
              </a:extLst>
            </p:cNvPr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01;p56">
              <a:extLst>
                <a:ext uri="{FF2B5EF4-FFF2-40B4-BE49-F238E27FC236}">
                  <a16:creationId xmlns:a16="http://schemas.microsoft.com/office/drawing/2014/main" id="{7896232D-366E-492E-9E69-6739CC11E384}"/>
                </a:ext>
              </a:extLst>
            </p:cNvPr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02;p56">
              <a:extLst>
                <a:ext uri="{FF2B5EF4-FFF2-40B4-BE49-F238E27FC236}">
                  <a16:creationId xmlns:a16="http://schemas.microsoft.com/office/drawing/2014/main" id="{B2F63F27-5FFC-4F0B-B21F-BA534ED97291}"/>
                </a:ext>
              </a:extLst>
            </p:cNvPr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03;p56">
              <a:extLst>
                <a:ext uri="{FF2B5EF4-FFF2-40B4-BE49-F238E27FC236}">
                  <a16:creationId xmlns:a16="http://schemas.microsoft.com/office/drawing/2014/main" id="{9A65CDD6-9DDD-4586-9BFC-E6786588BA09}"/>
                </a:ext>
              </a:extLst>
            </p:cNvPr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04;p56">
              <a:extLst>
                <a:ext uri="{FF2B5EF4-FFF2-40B4-BE49-F238E27FC236}">
                  <a16:creationId xmlns:a16="http://schemas.microsoft.com/office/drawing/2014/main" id="{DC89D3CA-8605-4C1F-8C9C-736B8477C2E3}"/>
                </a:ext>
              </a:extLst>
            </p:cNvPr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05;p56">
              <a:extLst>
                <a:ext uri="{FF2B5EF4-FFF2-40B4-BE49-F238E27FC236}">
                  <a16:creationId xmlns:a16="http://schemas.microsoft.com/office/drawing/2014/main" id="{1FB8A879-E782-4860-AFBC-86968A2574F2}"/>
                </a:ext>
              </a:extLst>
            </p:cNvPr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06;p56">
              <a:extLst>
                <a:ext uri="{FF2B5EF4-FFF2-40B4-BE49-F238E27FC236}">
                  <a16:creationId xmlns:a16="http://schemas.microsoft.com/office/drawing/2014/main" id="{6CF4E272-5478-4ACE-9426-8D4E2B7CE433}"/>
                </a:ext>
              </a:extLst>
            </p:cNvPr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07;p56">
              <a:extLst>
                <a:ext uri="{FF2B5EF4-FFF2-40B4-BE49-F238E27FC236}">
                  <a16:creationId xmlns:a16="http://schemas.microsoft.com/office/drawing/2014/main" id="{083DFBCF-F63A-464E-95E8-F7502830F6EA}"/>
                </a:ext>
              </a:extLst>
            </p:cNvPr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08;p56">
              <a:extLst>
                <a:ext uri="{FF2B5EF4-FFF2-40B4-BE49-F238E27FC236}">
                  <a16:creationId xmlns:a16="http://schemas.microsoft.com/office/drawing/2014/main" id="{CEF02424-CC2B-4C8F-A62B-C6D07B2A39FC}"/>
                </a:ext>
              </a:extLst>
            </p:cNvPr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09;p56">
              <a:extLst>
                <a:ext uri="{FF2B5EF4-FFF2-40B4-BE49-F238E27FC236}">
                  <a16:creationId xmlns:a16="http://schemas.microsoft.com/office/drawing/2014/main" id="{83462CE9-323D-4E74-AC96-53A3FF06593E}"/>
                </a:ext>
              </a:extLst>
            </p:cNvPr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10;p56">
              <a:extLst>
                <a:ext uri="{FF2B5EF4-FFF2-40B4-BE49-F238E27FC236}">
                  <a16:creationId xmlns:a16="http://schemas.microsoft.com/office/drawing/2014/main" id="{053AF3CB-C545-4645-B8C7-5A5B461AB453}"/>
                </a:ext>
              </a:extLst>
            </p:cNvPr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11;p56">
              <a:extLst>
                <a:ext uri="{FF2B5EF4-FFF2-40B4-BE49-F238E27FC236}">
                  <a16:creationId xmlns:a16="http://schemas.microsoft.com/office/drawing/2014/main" id="{53BBBCDE-AE77-4675-9E59-53472CF9697E}"/>
                </a:ext>
              </a:extLst>
            </p:cNvPr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12;p56">
              <a:extLst>
                <a:ext uri="{FF2B5EF4-FFF2-40B4-BE49-F238E27FC236}">
                  <a16:creationId xmlns:a16="http://schemas.microsoft.com/office/drawing/2014/main" id="{E2B0BC52-D5FB-49FB-B1D7-231104AF5424}"/>
                </a:ext>
              </a:extLst>
            </p:cNvPr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591;p56">
            <a:extLst>
              <a:ext uri="{FF2B5EF4-FFF2-40B4-BE49-F238E27FC236}">
                <a16:creationId xmlns:a16="http://schemas.microsoft.com/office/drawing/2014/main" id="{A80AAE3D-BC87-4169-AA0F-BEE452CCD6DF}"/>
              </a:ext>
            </a:extLst>
          </p:cNvPr>
          <p:cNvGrpSpPr/>
          <p:nvPr/>
        </p:nvGrpSpPr>
        <p:grpSpPr>
          <a:xfrm>
            <a:off x="8101529" y="717362"/>
            <a:ext cx="355127" cy="309635"/>
            <a:chOff x="8245271" y="1357987"/>
            <a:chExt cx="409038" cy="356641"/>
          </a:xfrm>
        </p:grpSpPr>
        <p:sp>
          <p:nvSpPr>
            <p:cNvPr id="51" name="Google Shape;3592;p56">
              <a:extLst>
                <a:ext uri="{FF2B5EF4-FFF2-40B4-BE49-F238E27FC236}">
                  <a16:creationId xmlns:a16="http://schemas.microsoft.com/office/drawing/2014/main" id="{2F0AAF1E-0F59-4D5A-9DBF-51EB4E16B8AC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93;p56">
              <a:extLst>
                <a:ext uri="{FF2B5EF4-FFF2-40B4-BE49-F238E27FC236}">
                  <a16:creationId xmlns:a16="http://schemas.microsoft.com/office/drawing/2014/main" id="{8B877BEF-DDE2-4A0A-9B78-669FF3F1B5E3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94;p56">
              <a:extLst>
                <a:ext uri="{FF2B5EF4-FFF2-40B4-BE49-F238E27FC236}">
                  <a16:creationId xmlns:a16="http://schemas.microsoft.com/office/drawing/2014/main" id="{28BD65AA-06D7-409F-A3FE-A94F20B08A19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95;p56">
              <a:extLst>
                <a:ext uri="{FF2B5EF4-FFF2-40B4-BE49-F238E27FC236}">
                  <a16:creationId xmlns:a16="http://schemas.microsoft.com/office/drawing/2014/main" id="{77815896-907E-47B9-80E0-38966A7B1085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96;p56">
              <a:extLst>
                <a:ext uri="{FF2B5EF4-FFF2-40B4-BE49-F238E27FC236}">
                  <a16:creationId xmlns:a16="http://schemas.microsoft.com/office/drawing/2014/main" id="{17E0330D-5E69-466E-8002-5167EFE082D4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97;p56">
              <a:extLst>
                <a:ext uri="{FF2B5EF4-FFF2-40B4-BE49-F238E27FC236}">
                  <a16:creationId xmlns:a16="http://schemas.microsoft.com/office/drawing/2014/main" id="{3B149547-925B-4B05-A137-959F24BB683C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98;p56">
              <a:extLst>
                <a:ext uri="{FF2B5EF4-FFF2-40B4-BE49-F238E27FC236}">
                  <a16:creationId xmlns:a16="http://schemas.microsoft.com/office/drawing/2014/main" id="{02FBD7A2-2261-48E9-AF5B-E89B377A071A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99;p56">
              <a:extLst>
                <a:ext uri="{FF2B5EF4-FFF2-40B4-BE49-F238E27FC236}">
                  <a16:creationId xmlns:a16="http://schemas.microsoft.com/office/drawing/2014/main" id="{5C18C630-8676-49A7-9E1F-BE0E10DE5438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00;p56">
              <a:extLst>
                <a:ext uri="{FF2B5EF4-FFF2-40B4-BE49-F238E27FC236}">
                  <a16:creationId xmlns:a16="http://schemas.microsoft.com/office/drawing/2014/main" id="{5318C81E-0C02-4786-88B9-7D4BD4171673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01;p56">
              <a:extLst>
                <a:ext uri="{FF2B5EF4-FFF2-40B4-BE49-F238E27FC236}">
                  <a16:creationId xmlns:a16="http://schemas.microsoft.com/office/drawing/2014/main" id="{47943288-64B1-4D09-BB2C-7B840981494B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3880;p56">
            <a:extLst>
              <a:ext uri="{FF2B5EF4-FFF2-40B4-BE49-F238E27FC236}">
                <a16:creationId xmlns:a16="http://schemas.microsoft.com/office/drawing/2014/main" id="{0246E4E9-3EF3-417A-A9B0-5452422BFEB7}"/>
              </a:ext>
            </a:extLst>
          </p:cNvPr>
          <p:cNvGrpSpPr/>
          <p:nvPr/>
        </p:nvGrpSpPr>
        <p:grpSpPr>
          <a:xfrm>
            <a:off x="7603315" y="418112"/>
            <a:ext cx="355102" cy="352217"/>
            <a:chOff x="7383596" y="3153624"/>
            <a:chExt cx="409008" cy="405688"/>
          </a:xfrm>
        </p:grpSpPr>
        <p:sp>
          <p:nvSpPr>
            <p:cNvPr id="62" name="Google Shape;3881;p56">
              <a:extLst>
                <a:ext uri="{FF2B5EF4-FFF2-40B4-BE49-F238E27FC236}">
                  <a16:creationId xmlns:a16="http://schemas.microsoft.com/office/drawing/2014/main" id="{42748215-3D32-42D1-A6F3-B0D02B23ECA5}"/>
                </a:ext>
              </a:extLst>
            </p:cNvPr>
            <p:cNvSpPr/>
            <p:nvPr/>
          </p:nvSpPr>
          <p:spPr>
            <a:xfrm>
              <a:off x="7461135" y="3341222"/>
              <a:ext cx="253904" cy="132601"/>
            </a:xfrm>
            <a:custGeom>
              <a:avLst/>
              <a:gdLst/>
              <a:ahLst/>
              <a:cxnLst/>
              <a:rect l="l" t="t" r="r" b="b"/>
              <a:pathLst>
                <a:path w="8877" h="4636" extrusionOk="0">
                  <a:moveTo>
                    <a:pt x="4056" y="0"/>
                  </a:moveTo>
                  <a:lnTo>
                    <a:pt x="4056" y="1924"/>
                  </a:lnTo>
                  <a:lnTo>
                    <a:pt x="1" y="1924"/>
                  </a:lnTo>
                  <a:lnTo>
                    <a:pt x="1" y="4635"/>
                  </a:lnTo>
                  <a:lnTo>
                    <a:pt x="858" y="4635"/>
                  </a:lnTo>
                  <a:lnTo>
                    <a:pt x="858" y="2804"/>
                  </a:lnTo>
                  <a:lnTo>
                    <a:pt x="7996" y="2804"/>
                  </a:lnTo>
                  <a:lnTo>
                    <a:pt x="7996" y="4635"/>
                  </a:lnTo>
                  <a:lnTo>
                    <a:pt x="8877" y="4635"/>
                  </a:lnTo>
                  <a:lnTo>
                    <a:pt x="8877" y="1924"/>
                  </a:lnTo>
                  <a:lnTo>
                    <a:pt x="4821" y="1924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82;p56">
              <a:extLst>
                <a:ext uri="{FF2B5EF4-FFF2-40B4-BE49-F238E27FC236}">
                  <a16:creationId xmlns:a16="http://schemas.microsoft.com/office/drawing/2014/main" id="{F8D48A76-3B36-49F3-8B76-0503DCA0F541}"/>
                </a:ext>
              </a:extLst>
            </p:cNvPr>
            <p:cNvSpPr/>
            <p:nvPr/>
          </p:nvSpPr>
          <p:spPr>
            <a:xfrm>
              <a:off x="7383596" y="3459861"/>
              <a:ext cx="179652" cy="99451"/>
            </a:xfrm>
            <a:custGeom>
              <a:avLst/>
              <a:gdLst/>
              <a:ahLst/>
              <a:cxnLst/>
              <a:rect l="l" t="t" r="r" b="b"/>
              <a:pathLst>
                <a:path w="6281" h="3477" extrusionOk="0">
                  <a:moveTo>
                    <a:pt x="0" y="1"/>
                  </a:moveTo>
                  <a:lnTo>
                    <a:pt x="0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83;p56">
              <a:extLst>
                <a:ext uri="{FF2B5EF4-FFF2-40B4-BE49-F238E27FC236}">
                  <a16:creationId xmlns:a16="http://schemas.microsoft.com/office/drawing/2014/main" id="{AF45AD5A-566B-4A72-AA9F-EE937E994A31}"/>
                </a:ext>
              </a:extLst>
            </p:cNvPr>
            <p:cNvSpPr/>
            <p:nvPr/>
          </p:nvSpPr>
          <p:spPr>
            <a:xfrm>
              <a:off x="7612923" y="3459861"/>
              <a:ext cx="179681" cy="99451"/>
            </a:xfrm>
            <a:custGeom>
              <a:avLst/>
              <a:gdLst/>
              <a:ahLst/>
              <a:cxnLst/>
              <a:rect l="l" t="t" r="r" b="b"/>
              <a:pathLst>
                <a:path w="6282" h="3477" extrusionOk="0">
                  <a:moveTo>
                    <a:pt x="1" y="1"/>
                  </a:moveTo>
                  <a:lnTo>
                    <a:pt x="1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84;p56">
              <a:extLst>
                <a:ext uri="{FF2B5EF4-FFF2-40B4-BE49-F238E27FC236}">
                  <a16:creationId xmlns:a16="http://schemas.microsoft.com/office/drawing/2014/main" id="{B13B6F01-30F9-481F-B908-FA0BFF8CF516}"/>
                </a:ext>
              </a:extLst>
            </p:cNvPr>
            <p:cNvSpPr/>
            <p:nvPr/>
          </p:nvSpPr>
          <p:spPr>
            <a:xfrm>
              <a:off x="7422037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0" y="1"/>
                  </a:moveTo>
                  <a:lnTo>
                    <a:pt x="0" y="766"/>
                  </a:lnTo>
                  <a:lnTo>
                    <a:pt x="3569" y="76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85;p56">
              <a:extLst>
                <a:ext uri="{FF2B5EF4-FFF2-40B4-BE49-F238E27FC236}">
                  <a16:creationId xmlns:a16="http://schemas.microsoft.com/office/drawing/2014/main" id="{F6A671A1-EF84-48F5-ABFD-BB5E874177DD}"/>
                </a:ext>
              </a:extLst>
            </p:cNvPr>
            <p:cNvSpPr/>
            <p:nvPr/>
          </p:nvSpPr>
          <p:spPr>
            <a:xfrm>
              <a:off x="7651363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1" y="1"/>
                  </a:moveTo>
                  <a:lnTo>
                    <a:pt x="1" y="766"/>
                  </a:lnTo>
                  <a:lnTo>
                    <a:pt x="3570" y="76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886;p56">
              <a:extLst>
                <a:ext uri="{FF2B5EF4-FFF2-40B4-BE49-F238E27FC236}">
                  <a16:creationId xmlns:a16="http://schemas.microsoft.com/office/drawing/2014/main" id="{4DECFEE8-0D47-47D7-88E8-723323D54621}"/>
                </a:ext>
              </a:extLst>
            </p:cNvPr>
            <p:cNvSpPr/>
            <p:nvPr/>
          </p:nvSpPr>
          <p:spPr>
            <a:xfrm>
              <a:off x="7571165" y="3167553"/>
              <a:ext cx="184972" cy="190264"/>
            </a:xfrm>
            <a:custGeom>
              <a:avLst/>
              <a:gdLst/>
              <a:ahLst/>
              <a:cxnLst/>
              <a:rect l="l" t="t" r="r" b="b"/>
              <a:pathLst>
                <a:path w="6467" h="6652" extrusionOk="0">
                  <a:moveTo>
                    <a:pt x="580" y="0"/>
                  </a:moveTo>
                  <a:lnTo>
                    <a:pt x="1" y="3569"/>
                  </a:lnTo>
                  <a:lnTo>
                    <a:pt x="580" y="6652"/>
                  </a:lnTo>
                  <a:lnTo>
                    <a:pt x="4636" y="6652"/>
                  </a:lnTo>
                  <a:cubicBezTo>
                    <a:pt x="5702" y="6652"/>
                    <a:pt x="6467" y="5794"/>
                    <a:pt x="6467" y="4821"/>
                  </a:cubicBezTo>
                  <a:cubicBezTo>
                    <a:pt x="6467" y="3755"/>
                    <a:pt x="5702" y="2990"/>
                    <a:pt x="4636" y="2990"/>
                  </a:cubicBezTo>
                  <a:cubicBezTo>
                    <a:pt x="4636" y="1831"/>
                    <a:pt x="3686" y="858"/>
                    <a:pt x="2527" y="858"/>
                  </a:cubicBezTo>
                  <a:cubicBezTo>
                    <a:pt x="2133" y="858"/>
                    <a:pt x="1832" y="951"/>
                    <a:pt x="1461" y="1159"/>
                  </a:cubicBezTo>
                  <a:cubicBezTo>
                    <a:pt x="1252" y="673"/>
                    <a:pt x="974" y="279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887;p56">
              <a:extLst>
                <a:ext uri="{FF2B5EF4-FFF2-40B4-BE49-F238E27FC236}">
                  <a16:creationId xmlns:a16="http://schemas.microsoft.com/office/drawing/2014/main" id="{32E2CEBA-F185-4785-821E-9668DAF7A6AD}"/>
                </a:ext>
              </a:extLst>
            </p:cNvPr>
            <p:cNvSpPr/>
            <p:nvPr/>
          </p:nvSpPr>
          <p:spPr>
            <a:xfrm>
              <a:off x="7419377" y="3153624"/>
              <a:ext cx="168412" cy="204193"/>
            </a:xfrm>
            <a:custGeom>
              <a:avLst/>
              <a:gdLst/>
              <a:ahLst/>
              <a:cxnLst/>
              <a:rect l="l" t="t" r="r" b="b"/>
              <a:pathLst>
                <a:path w="5888" h="7139" extrusionOk="0">
                  <a:moveTo>
                    <a:pt x="4242" y="1"/>
                  </a:moveTo>
                  <a:cubicBezTo>
                    <a:pt x="2712" y="1"/>
                    <a:pt x="1461" y="1252"/>
                    <a:pt x="1461" y="2805"/>
                  </a:cubicBezTo>
                  <a:cubicBezTo>
                    <a:pt x="1461" y="2990"/>
                    <a:pt x="1461" y="3268"/>
                    <a:pt x="1553" y="3477"/>
                  </a:cubicBezTo>
                  <a:cubicBezTo>
                    <a:pt x="673" y="3662"/>
                    <a:pt x="1" y="4334"/>
                    <a:pt x="1" y="5308"/>
                  </a:cubicBezTo>
                  <a:cubicBezTo>
                    <a:pt x="1" y="6281"/>
                    <a:pt x="765" y="7139"/>
                    <a:pt x="1832" y="7139"/>
                  </a:cubicBezTo>
                  <a:lnTo>
                    <a:pt x="5887" y="7139"/>
                  </a:lnTo>
                  <a:lnTo>
                    <a:pt x="5887" y="487"/>
                  </a:lnTo>
                  <a:cubicBezTo>
                    <a:pt x="5400" y="186"/>
                    <a:pt x="4821" y="1"/>
                    <a:pt x="4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36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title" idx="4"/>
          </p:nvPr>
        </p:nvSpPr>
        <p:spPr>
          <a:xfrm>
            <a:off x="234875" y="216397"/>
            <a:ext cx="7055453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¿PARA QUE SIRVE EL COMANDO USE?¿QUE ES DDL Y DML? DE EJEMPLOS.</a:t>
            </a:r>
            <a:endParaRPr dirty="0"/>
          </a:p>
        </p:txBody>
      </p:sp>
      <p:sp>
        <p:nvSpPr>
          <p:cNvPr id="277" name="Google Shape;277;p50"/>
          <p:cNvSpPr txBox="1">
            <a:spLocks noGrp="1"/>
          </p:cNvSpPr>
          <p:nvPr>
            <p:ph type="ctrTitle"/>
          </p:nvPr>
        </p:nvSpPr>
        <p:spPr>
          <a:xfrm>
            <a:off x="331390" y="2571750"/>
            <a:ext cx="2992897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DDL</a:t>
            </a:r>
            <a:br>
              <a:rPr lang="en" dirty="0"/>
            </a:br>
            <a:r>
              <a:rPr lang="en" dirty="0"/>
              <a:t>(</a:t>
            </a:r>
            <a:r>
              <a:rPr lang="en-US" dirty="0"/>
              <a:t>DATA MANIPULATION LANGUAGE)</a:t>
            </a:r>
            <a:endParaRPr dirty="0"/>
          </a:p>
        </p:txBody>
      </p:sp>
      <p:sp>
        <p:nvSpPr>
          <p:cNvPr id="279" name="Google Shape;279;p50"/>
          <p:cNvSpPr txBox="1">
            <a:spLocks noGrp="1"/>
          </p:cNvSpPr>
          <p:nvPr>
            <p:ph type="ctrTitle" idx="2"/>
          </p:nvPr>
        </p:nvSpPr>
        <p:spPr>
          <a:xfrm>
            <a:off x="4315680" y="2571750"/>
            <a:ext cx="2602831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BO" dirty="0"/>
              <a:t>DML</a:t>
            </a:r>
            <a:br>
              <a:rPr lang="es-BO" dirty="0"/>
            </a:br>
            <a:r>
              <a:rPr lang="es-BO" dirty="0"/>
              <a:t>(DATA DEFINITION LANGUAGE)</a:t>
            </a:r>
            <a:endParaRPr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79E7A63-58DD-450D-8B48-25EC7451F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10419"/>
            <a:ext cx="3557210" cy="823500"/>
          </a:xfrm>
        </p:spPr>
        <p:txBody>
          <a:bodyPr/>
          <a:lstStyle/>
          <a:p>
            <a:pPr algn="r"/>
            <a:r>
              <a:rPr lang="es-BO" dirty="0"/>
              <a:t>USE </a:t>
            </a:r>
            <a:r>
              <a:rPr lang="es-ES" dirty="0"/>
              <a:t>define la DBA en la que se va a trabajar.</a:t>
            </a:r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44888A3-B572-45EB-83D3-3C6FBFD6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680" y="2955576"/>
            <a:ext cx="2759647" cy="799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805312-9B91-4B76-84E5-EE917E93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97" y="3017341"/>
            <a:ext cx="2240926" cy="568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7" name="Google Shape;3494;p56">
            <a:extLst>
              <a:ext uri="{FF2B5EF4-FFF2-40B4-BE49-F238E27FC236}">
                <a16:creationId xmlns:a16="http://schemas.microsoft.com/office/drawing/2014/main" id="{7B4A0943-DE8A-455C-9518-631AD08AB281}"/>
              </a:ext>
            </a:extLst>
          </p:cNvPr>
          <p:cNvGrpSpPr/>
          <p:nvPr/>
        </p:nvGrpSpPr>
        <p:grpSpPr>
          <a:xfrm>
            <a:off x="8089760" y="216397"/>
            <a:ext cx="355079" cy="304484"/>
            <a:chOff x="3159447" y="1439568"/>
            <a:chExt cx="385957" cy="330924"/>
          </a:xfrm>
        </p:grpSpPr>
        <p:sp>
          <p:nvSpPr>
            <p:cNvPr id="28" name="Google Shape;3495;p56">
              <a:extLst>
                <a:ext uri="{FF2B5EF4-FFF2-40B4-BE49-F238E27FC236}">
                  <a16:creationId xmlns:a16="http://schemas.microsoft.com/office/drawing/2014/main" id="{8258A396-BD98-4AEF-AC2E-6C798443E335}"/>
                </a:ext>
              </a:extLst>
            </p:cNvPr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96;p56">
              <a:extLst>
                <a:ext uri="{FF2B5EF4-FFF2-40B4-BE49-F238E27FC236}">
                  <a16:creationId xmlns:a16="http://schemas.microsoft.com/office/drawing/2014/main" id="{48F4E535-52D1-465B-921E-4945994A2D0B}"/>
                </a:ext>
              </a:extLst>
            </p:cNvPr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97;p56">
              <a:extLst>
                <a:ext uri="{FF2B5EF4-FFF2-40B4-BE49-F238E27FC236}">
                  <a16:creationId xmlns:a16="http://schemas.microsoft.com/office/drawing/2014/main" id="{8DECD570-DE8C-4D15-A3AF-EC9846326703}"/>
                </a:ext>
              </a:extLst>
            </p:cNvPr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98;p56">
              <a:extLst>
                <a:ext uri="{FF2B5EF4-FFF2-40B4-BE49-F238E27FC236}">
                  <a16:creationId xmlns:a16="http://schemas.microsoft.com/office/drawing/2014/main" id="{66023532-97EA-4C08-AA6B-9A9C8D372619}"/>
                </a:ext>
              </a:extLst>
            </p:cNvPr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99;p56">
              <a:extLst>
                <a:ext uri="{FF2B5EF4-FFF2-40B4-BE49-F238E27FC236}">
                  <a16:creationId xmlns:a16="http://schemas.microsoft.com/office/drawing/2014/main" id="{30FD0418-84B0-44D6-9823-666C7A657AFF}"/>
                </a:ext>
              </a:extLst>
            </p:cNvPr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00;p56">
              <a:extLst>
                <a:ext uri="{FF2B5EF4-FFF2-40B4-BE49-F238E27FC236}">
                  <a16:creationId xmlns:a16="http://schemas.microsoft.com/office/drawing/2014/main" id="{F77BB2EC-C339-45AE-9903-AB7C34D3C058}"/>
                </a:ext>
              </a:extLst>
            </p:cNvPr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01;p56">
              <a:extLst>
                <a:ext uri="{FF2B5EF4-FFF2-40B4-BE49-F238E27FC236}">
                  <a16:creationId xmlns:a16="http://schemas.microsoft.com/office/drawing/2014/main" id="{1AE94A04-906A-4623-B160-4285240AADBA}"/>
                </a:ext>
              </a:extLst>
            </p:cNvPr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02;p56">
              <a:extLst>
                <a:ext uri="{FF2B5EF4-FFF2-40B4-BE49-F238E27FC236}">
                  <a16:creationId xmlns:a16="http://schemas.microsoft.com/office/drawing/2014/main" id="{AE185E6B-6919-4F23-9013-1F9716F9BCC5}"/>
                </a:ext>
              </a:extLst>
            </p:cNvPr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03;p56">
              <a:extLst>
                <a:ext uri="{FF2B5EF4-FFF2-40B4-BE49-F238E27FC236}">
                  <a16:creationId xmlns:a16="http://schemas.microsoft.com/office/drawing/2014/main" id="{C8E41894-785A-4DEC-A991-E6A1F69ED3A4}"/>
                </a:ext>
              </a:extLst>
            </p:cNvPr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04;p56">
              <a:extLst>
                <a:ext uri="{FF2B5EF4-FFF2-40B4-BE49-F238E27FC236}">
                  <a16:creationId xmlns:a16="http://schemas.microsoft.com/office/drawing/2014/main" id="{7ECC0017-8070-47E4-A034-406143AFF5B1}"/>
                </a:ext>
              </a:extLst>
            </p:cNvPr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05;p56">
              <a:extLst>
                <a:ext uri="{FF2B5EF4-FFF2-40B4-BE49-F238E27FC236}">
                  <a16:creationId xmlns:a16="http://schemas.microsoft.com/office/drawing/2014/main" id="{3C576792-899F-4FC2-8F3A-9FCD61065B52}"/>
                </a:ext>
              </a:extLst>
            </p:cNvPr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06;p56">
              <a:extLst>
                <a:ext uri="{FF2B5EF4-FFF2-40B4-BE49-F238E27FC236}">
                  <a16:creationId xmlns:a16="http://schemas.microsoft.com/office/drawing/2014/main" id="{7A5154D8-36A1-46B7-B179-4323ACDCCC37}"/>
                </a:ext>
              </a:extLst>
            </p:cNvPr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07;p56">
              <a:extLst>
                <a:ext uri="{FF2B5EF4-FFF2-40B4-BE49-F238E27FC236}">
                  <a16:creationId xmlns:a16="http://schemas.microsoft.com/office/drawing/2014/main" id="{1233E48A-B7EA-4622-BFEB-A21A68ECC255}"/>
                </a:ext>
              </a:extLst>
            </p:cNvPr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08;p56">
              <a:extLst>
                <a:ext uri="{FF2B5EF4-FFF2-40B4-BE49-F238E27FC236}">
                  <a16:creationId xmlns:a16="http://schemas.microsoft.com/office/drawing/2014/main" id="{767AE92B-05DA-4D81-B244-A0D80A3BBB6D}"/>
                </a:ext>
              </a:extLst>
            </p:cNvPr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09;p56">
              <a:extLst>
                <a:ext uri="{FF2B5EF4-FFF2-40B4-BE49-F238E27FC236}">
                  <a16:creationId xmlns:a16="http://schemas.microsoft.com/office/drawing/2014/main" id="{5B140619-5DA2-461D-8261-5E0E42AE5E6A}"/>
                </a:ext>
              </a:extLst>
            </p:cNvPr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10;p56">
              <a:extLst>
                <a:ext uri="{FF2B5EF4-FFF2-40B4-BE49-F238E27FC236}">
                  <a16:creationId xmlns:a16="http://schemas.microsoft.com/office/drawing/2014/main" id="{51537C4A-5246-49F1-9C2F-60CA96643924}"/>
                </a:ext>
              </a:extLst>
            </p:cNvPr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11;p56">
              <a:extLst>
                <a:ext uri="{FF2B5EF4-FFF2-40B4-BE49-F238E27FC236}">
                  <a16:creationId xmlns:a16="http://schemas.microsoft.com/office/drawing/2014/main" id="{7DC78F81-CC67-41CA-907F-C4BB11C02932}"/>
                </a:ext>
              </a:extLst>
            </p:cNvPr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12;p56">
              <a:extLst>
                <a:ext uri="{FF2B5EF4-FFF2-40B4-BE49-F238E27FC236}">
                  <a16:creationId xmlns:a16="http://schemas.microsoft.com/office/drawing/2014/main" id="{54B02EC9-ED09-4385-AC92-49A1CCCB5193}"/>
                </a:ext>
              </a:extLst>
            </p:cNvPr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3591;p56">
            <a:extLst>
              <a:ext uri="{FF2B5EF4-FFF2-40B4-BE49-F238E27FC236}">
                <a16:creationId xmlns:a16="http://schemas.microsoft.com/office/drawing/2014/main" id="{E97D932B-3EA6-4939-9626-BF6A50763B25}"/>
              </a:ext>
            </a:extLst>
          </p:cNvPr>
          <p:cNvGrpSpPr/>
          <p:nvPr/>
        </p:nvGrpSpPr>
        <p:grpSpPr>
          <a:xfrm>
            <a:off x="8101529" y="717362"/>
            <a:ext cx="355127" cy="309635"/>
            <a:chOff x="8245271" y="1357987"/>
            <a:chExt cx="409038" cy="356641"/>
          </a:xfrm>
        </p:grpSpPr>
        <p:sp>
          <p:nvSpPr>
            <p:cNvPr id="47" name="Google Shape;3592;p56">
              <a:extLst>
                <a:ext uri="{FF2B5EF4-FFF2-40B4-BE49-F238E27FC236}">
                  <a16:creationId xmlns:a16="http://schemas.microsoft.com/office/drawing/2014/main" id="{364821DA-CDB2-4ECE-B7D2-A31345463737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93;p56">
              <a:extLst>
                <a:ext uri="{FF2B5EF4-FFF2-40B4-BE49-F238E27FC236}">
                  <a16:creationId xmlns:a16="http://schemas.microsoft.com/office/drawing/2014/main" id="{CF6D6536-40C8-4C47-B24E-CB7D19C263BF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94;p56">
              <a:extLst>
                <a:ext uri="{FF2B5EF4-FFF2-40B4-BE49-F238E27FC236}">
                  <a16:creationId xmlns:a16="http://schemas.microsoft.com/office/drawing/2014/main" id="{D98172E7-7A1B-401E-AA28-C32C8A795D3F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95;p56">
              <a:extLst>
                <a:ext uri="{FF2B5EF4-FFF2-40B4-BE49-F238E27FC236}">
                  <a16:creationId xmlns:a16="http://schemas.microsoft.com/office/drawing/2014/main" id="{2C0EEAE6-01CF-4A92-893D-BFF5790E386B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96;p56">
              <a:extLst>
                <a:ext uri="{FF2B5EF4-FFF2-40B4-BE49-F238E27FC236}">
                  <a16:creationId xmlns:a16="http://schemas.microsoft.com/office/drawing/2014/main" id="{AEC12274-0338-4A8E-83E0-90CD9E63DE2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97;p56">
              <a:extLst>
                <a:ext uri="{FF2B5EF4-FFF2-40B4-BE49-F238E27FC236}">
                  <a16:creationId xmlns:a16="http://schemas.microsoft.com/office/drawing/2014/main" id="{D18B5FFF-9695-4F15-91AC-59FC1D1D7CCF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98;p56">
              <a:extLst>
                <a:ext uri="{FF2B5EF4-FFF2-40B4-BE49-F238E27FC236}">
                  <a16:creationId xmlns:a16="http://schemas.microsoft.com/office/drawing/2014/main" id="{C0227829-6400-41AB-BB51-44E644A33F83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99;p56">
              <a:extLst>
                <a:ext uri="{FF2B5EF4-FFF2-40B4-BE49-F238E27FC236}">
                  <a16:creationId xmlns:a16="http://schemas.microsoft.com/office/drawing/2014/main" id="{162FDC53-B6BE-406F-9AFC-CACEAEEB7503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00;p56">
              <a:extLst>
                <a:ext uri="{FF2B5EF4-FFF2-40B4-BE49-F238E27FC236}">
                  <a16:creationId xmlns:a16="http://schemas.microsoft.com/office/drawing/2014/main" id="{A78B4CC8-7F4C-4EDD-A3EB-C8F08D88D1C2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01;p56">
              <a:extLst>
                <a:ext uri="{FF2B5EF4-FFF2-40B4-BE49-F238E27FC236}">
                  <a16:creationId xmlns:a16="http://schemas.microsoft.com/office/drawing/2014/main" id="{E3DC1976-AD74-42A6-A1A9-3F1858445E05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3880;p56">
            <a:extLst>
              <a:ext uri="{FF2B5EF4-FFF2-40B4-BE49-F238E27FC236}">
                <a16:creationId xmlns:a16="http://schemas.microsoft.com/office/drawing/2014/main" id="{32123994-2B95-4655-8047-2F4302B9B321}"/>
              </a:ext>
            </a:extLst>
          </p:cNvPr>
          <p:cNvGrpSpPr/>
          <p:nvPr/>
        </p:nvGrpSpPr>
        <p:grpSpPr>
          <a:xfrm>
            <a:off x="7603315" y="418112"/>
            <a:ext cx="355102" cy="352217"/>
            <a:chOff x="7383596" y="3153624"/>
            <a:chExt cx="409008" cy="405688"/>
          </a:xfrm>
        </p:grpSpPr>
        <p:sp>
          <p:nvSpPr>
            <p:cNvPr id="58" name="Google Shape;3881;p56">
              <a:extLst>
                <a:ext uri="{FF2B5EF4-FFF2-40B4-BE49-F238E27FC236}">
                  <a16:creationId xmlns:a16="http://schemas.microsoft.com/office/drawing/2014/main" id="{00190F27-E661-4B0A-9669-5A11CDF0E113}"/>
                </a:ext>
              </a:extLst>
            </p:cNvPr>
            <p:cNvSpPr/>
            <p:nvPr/>
          </p:nvSpPr>
          <p:spPr>
            <a:xfrm>
              <a:off x="7461135" y="3341222"/>
              <a:ext cx="253904" cy="132601"/>
            </a:xfrm>
            <a:custGeom>
              <a:avLst/>
              <a:gdLst/>
              <a:ahLst/>
              <a:cxnLst/>
              <a:rect l="l" t="t" r="r" b="b"/>
              <a:pathLst>
                <a:path w="8877" h="4636" extrusionOk="0">
                  <a:moveTo>
                    <a:pt x="4056" y="0"/>
                  </a:moveTo>
                  <a:lnTo>
                    <a:pt x="4056" y="1924"/>
                  </a:lnTo>
                  <a:lnTo>
                    <a:pt x="1" y="1924"/>
                  </a:lnTo>
                  <a:lnTo>
                    <a:pt x="1" y="4635"/>
                  </a:lnTo>
                  <a:lnTo>
                    <a:pt x="858" y="4635"/>
                  </a:lnTo>
                  <a:lnTo>
                    <a:pt x="858" y="2804"/>
                  </a:lnTo>
                  <a:lnTo>
                    <a:pt x="7996" y="2804"/>
                  </a:lnTo>
                  <a:lnTo>
                    <a:pt x="7996" y="4635"/>
                  </a:lnTo>
                  <a:lnTo>
                    <a:pt x="8877" y="4635"/>
                  </a:lnTo>
                  <a:lnTo>
                    <a:pt x="8877" y="1924"/>
                  </a:lnTo>
                  <a:lnTo>
                    <a:pt x="4821" y="1924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82;p56">
              <a:extLst>
                <a:ext uri="{FF2B5EF4-FFF2-40B4-BE49-F238E27FC236}">
                  <a16:creationId xmlns:a16="http://schemas.microsoft.com/office/drawing/2014/main" id="{BB49BC17-82DD-45AD-BBB4-8CB149AD4046}"/>
                </a:ext>
              </a:extLst>
            </p:cNvPr>
            <p:cNvSpPr/>
            <p:nvPr/>
          </p:nvSpPr>
          <p:spPr>
            <a:xfrm>
              <a:off x="7383596" y="3459861"/>
              <a:ext cx="179652" cy="99451"/>
            </a:xfrm>
            <a:custGeom>
              <a:avLst/>
              <a:gdLst/>
              <a:ahLst/>
              <a:cxnLst/>
              <a:rect l="l" t="t" r="r" b="b"/>
              <a:pathLst>
                <a:path w="6281" h="3477" extrusionOk="0">
                  <a:moveTo>
                    <a:pt x="0" y="1"/>
                  </a:moveTo>
                  <a:lnTo>
                    <a:pt x="0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83;p56">
              <a:extLst>
                <a:ext uri="{FF2B5EF4-FFF2-40B4-BE49-F238E27FC236}">
                  <a16:creationId xmlns:a16="http://schemas.microsoft.com/office/drawing/2014/main" id="{2748A980-15D1-4335-8E3D-02D922A71B20}"/>
                </a:ext>
              </a:extLst>
            </p:cNvPr>
            <p:cNvSpPr/>
            <p:nvPr/>
          </p:nvSpPr>
          <p:spPr>
            <a:xfrm>
              <a:off x="7612923" y="3459861"/>
              <a:ext cx="179681" cy="99451"/>
            </a:xfrm>
            <a:custGeom>
              <a:avLst/>
              <a:gdLst/>
              <a:ahLst/>
              <a:cxnLst/>
              <a:rect l="l" t="t" r="r" b="b"/>
              <a:pathLst>
                <a:path w="6282" h="3477" extrusionOk="0">
                  <a:moveTo>
                    <a:pt x="1" y="1"/>
                  </a:moveTo>
                  <a:lnTo>
                    <a:pt x="1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84;p56">
              <a:extLst>
                <a:ext uri="{FF2B5EF4-FFF2-40B4-BE49-F238E27FC236}">
                  <a16:creationId xmlns:a16="http://schemas.microsoft.com/office/drawing/2014/main" id="{5398448F-6FE9-48D3-A7A4-583D73D054FE}"/>
                </a:ext>
              </a:extLst>
            </p:cNvPr>
            <p:cNvSpPr/>
            <p:nvPr/>
          </p:nvSpPr>
          <p:spPr>
            <a:xfrm>
              <a:off x="7422037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0" y="1"/>
                  </a:moveTo>
                  <a:lnTo>
                    <a:pt x="0" y="766"/>
                  </a:lnTo>
                  <a:lnTo>
                    <a:pt x="3569" y="76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85;p56">
              <a:extLst>
                <a:ext uri="{FF2B5EF4-FFF2-40B4-BE49-F238E27FC236}">
                  <a16:creationId xmlns:a16="http://schemas.microsoft.com/office/drawing/2014/main" id="{E7410B3E-3EBE-410A-A103-670169212284}"/>
                </a:ext>
              </a:extLst>
            </p:cNvPr>
            <p:cNvSpPr/>
            <p:nvPr/>
          </p:nvSpPr>
          <p:spPr>
            <a:xfrm>
              <a:off x="7651363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1" y="1"/>
                  </a:moveTo>
                  <a:lnTo>
                    <a:pt x="1" y="766"/>
                  </a:lnTo>
                  <a:lnTo>
                    <a:pt x="3570" y="76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86;p56">
              <a:extLst>
                <a:ext uri="{FF2B5EF4-FFF2-40B4-BE49-F238E27FC236}">
                  <a16:creationId xmlns:a16="http://schemas.microsoft.com/office/drawing/2014/main" id="{31B0E30D-22EC-407A-9747-3EA359B684BC}"/>
                </a:ext>
              </a:extLst>
            </p:cNvPr>
            <p:cNvSpPr/>
            <p:nvPr/>
          </p:nvSpPr>
          <p:spPr>
            <a:xfrm>
              <a:off x="7571165" y="3167553"/>
              <a:ext cx="184972" cy="190264"/>
            </a:xfrm>
            <a:custGeom>
              <a:avLst/>
              <a:gdLst/>
              <a:ahLst/>
              <a:cxnLst/>
              <a:rect l="l" t="t" r="r" b="b"/>
              <a:pathLst>
                <a:path w="6467" h="6652" extrusionOk="0">
                  <a:moveTo>
                    <a:pt x="580" y="0"/>
                  </a:moveTo>
                  <a:lnTo>
                    <a:pt x="1" y="3569"/>
                  </a:lnTo>
                  <a:lnTo>
                    <a:pt x="580" y="6652"/>
                  </a:lnTo>
                  <a:lnTo>
                    <a:pt x="4636" y="6652"/>
                  </a:lnTo>
                  <a:cubicBezTo>
                    <a:pt x="5702" y="6652"/>
                    <a:pt x="6467" y="5794"/>
                    <a:pt x="6467" y="4821"/>
                  </a:cubicBezTo>
                  <a:cubicBezTo>
                    <a:pt x="6467" y="3755"/>
                    <a:pt x="5702" y="2990"/>
                    <a:pt x="4636" y="2990"/>
                  </a:cubicBezTo>
                  <a:cubicBezTo>
                    <a:pt x="4636" y="1831"/>
                    <a:pt x="3686" y="858"/>
                    <a:pt x="2527" y="858"/>
                  </a:cubicBezTo>
                  <a:cubicBezTo>
                    <a:pt x="2133" y="858"/>
                    <a:pt x="1832" y="951"/>
                    <a:pt x="1461" y="1159"/>
                  </a:cubicBezTo>
                  <a:cubicBezTo>
                    <a:pt x="1252" y="673"/>
                    <a:pt x="974" y="279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87;p56">
              <a:extLst>
                <a:ext uri="{FF2B5EF4-FFF2-40B4-BE49-F238E27FC236}">
                  <a16:creationId xmlns:a16="http://schemas.microsoft.com/office/drawing/2014/main" id="{D0E1A8D9-4B93-42A2-8C6A-E4742BFBCD9E}"/>
                </a:ext>
              </a:extLst>
            </p:cNvPr>
            <p:cNvSpPr/>
            <p:nvPr/>
          </p:nvSpPr>
          <p:spPr>
            <a:xfrm>
              <a:off x="7419377" y="3153624"/>
              <a:ext cx="168412" cy="204193"/>
            </a:xfrm>
            <a:custGeom>
              <a:avLst/>
              <a:gdLst/>
              <a:ahLst/>
              <a:cxnLst/>
              <a:rect l="l" t="t" r="r" b="b"/>
              <a:pathLst>
                <a:path w="5888" h="7139" extrusionOk="0">
                  <a:moveTo>
                    <a:pt x="4242" y="1"/>
                  </a:moveTo>
                  <a:cubicBezTo>
                    <a:pt x="2712" y="1"/>
                    <a:pt x="1461" y="1252"/>
                    <a:pt x="1461" y="2805"/>
                  </a:cubicBezTo>
                  <a:cubicBezTo>
                    <a:pt x="1461" y="2990"/>
                    <a:pt x="1461" y="3268"/>
                    <a:pt x="1553" y="3477"/>
                  </a:cubicBezTo>
                  <a:cubicBezTo>
                    <a:pt x="673" y="3662"/>
                    <a:pt x="1" y="4334"/>
                    <a:pt x="1" y="5308"/>
                  </a:cubicBezTo>
                  <a:cubicBezTo>
                    <a:pt x="1" y="6281"/>
                    <a:pt x="765" y="7139"/>
                    <a:pt x="1832" y="7139"/>
                  </a:cubicBezTo>
                  <a:lnTo>
                    <a:pt x="5887" y="7139"/>
                  </a:lnTo>
                  <a:lnTo>
                    <a:pt x="5887" y="487"/>
                  </a:lnTo>
                  <a:cubicBezTo>
                    <a:pt x="5400" y="186"/>
                    <a:pt x="4821" y="1"/>
                    <a:pt x="4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538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57150" y="150800"/>
            <a:ext cx="821055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5. GENERAR LA BASE DE DATOS PARA EL SIGUIENTE MODELO E-R.</a:t>
            </a:r>
            <a:endParaRPr sz="2400" dirty="0"/>
          </a:p>
        </p:txBody>
      </p:sp>
      <p:sp>
        <p:nvSpPr>
          <p:cNvPr id="16" name="Google Shape;278;p50">
            <a:extLst>
              <a:ext uri="{FF2B5EF4-FFF2-40B4-BE49-F238E27FC236}">
                <a16:creationId xmlns:a16="http://schemas.microsoft.com/office/drawing/2014/main" id="{2DA7EB51-FC75-4978-A5B3-5892B1FCDC43}"/>
              </a:ext>
            </a:extLst>
          </p:cNvPr>
          <p:cNvSpPr txBox="1">
            <a:spLocks/>
          </p:cNvSpPr>
          <p:nvPr/>
        </p:nvSpPr>
        <p:spPr>
          <a:xfrm>
            <a:off x="105794" y="892906"/>
            <a:ext cx="2992434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Crear la base de datos UNI_hito2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6B862A-E2C9-4B83-8A45-91F7794E5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1407892"/>
            <a:ext cx="6167976" cy="3369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57150" y="150800"/>
            <a:ext cx="821055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5. GENERAR LA BASE DE DATOS PARA EL SIGUIENTE MODELO E-R.</a:t>
            </a:r>
            <a:endParaRPr sz="2400" dirty="0"/>
          </a:p>
        </p:txBody>
      </p:sp>
      <p:sp>
        <p:nvSpPr>
          <p:cNvPr id="16" name="Google Shape;278;p50">
            <a:extLst>
              <a:ext uri="{FF2B5EF4-FFF2-40B4-BE49-F238E27FC236}">
                <a16:creationId xmlns:a16="http://schemas.microsoft.com/office/drawing/2014/main" id="{2DA7EB51-FC75-4978-A5B3-5892B1FCDC43}"/>
              </a:ext>
            </a:extLst>
          </p:cNvPr>
          <p:cNvSpPr txBox="1">
            <a:spLocks/>
          </p:cNvSpPr>
          <p:nvPr/>
        </p:nvSpPr>
        <p:spPr>
          <a:xfrm>
            <a:off x="135957" y="808830"/>
            <a:ext cx="2992434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Crear la base de datos UNI_hito2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9B8826-DBDD-434D-9D59-297116AF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6" y="1191279"/>
            <a:ext cx="1511446" cy="309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03BAADB-9385-4A91-B477-33B3B8290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92" y="1839978"/>
            <a:ext cx="2814564" cy="1035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651620-0A8A-4974-83EE-DF519ABC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6" y="3245660"/>
            <a:ext cx="2628449" cy="870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A551941-C372-4E37-A074-8A58F158B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013" y="1191279"/>
            <a:ext cx="2814565" cy="1129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40EB0DC-67FB-471A-8E3E-7369AA53B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013" y="2517133"/>
            <a:ext cx="2814564" cy="2475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Google Shape;278;p50">
            <a:extLst>
              <a:ext uri="{FF2B5EF4-FFF2-40B4-BE49-F238E27FC236}">
                <a16:creationId xmlns:a16="http://schemas.microsoft.com/office/drawing/2014/main" id="{E5A54036-785A-4947-A880-15445AE47FC9}"/>
              </a:ext>
            </a:extLst>
          </p:cNvPr>
          <p:cNvSpPr txBox="1">
            <a:spLocks/>
          </p:cNvSpPr>
          <p:nvPr/>
        </p:nvSpPr>
        <p:spPr>
          <a:xfrm>
            <a:off x="135957" y="1501808"/>
            <a:ext cx="2992434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Crear la tabla estudiante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Google Shape;278;p50">
            <a:extLst>
              <a:ext uri="{FF2B5EF4-FFF2-40B4-BE49-F238E27FC236}">
                <a16:creationId xmlns:a16="http://schemas.microsoft.com/office/drawing/2014/main" id="{6F803652-DFBC-4464-99C3-46EB8C50156A}"/>
              </a:ext>
            </a:extLst>
          </p:cNvPr>
          <p:cNvSpPr txBox="1">
            <a:spLocks/>
          </p:cNvSpPr>
          <p:nvPr/>
        </p:nvSpPr>
        <p:spPr>
          <a:xfrm>
            <a:off x="135957" y="2875741"/>
            <a:ext cx="2992434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Crear la tabla materia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Google Shape;278;p50">
            <a:extLst>
              <a:ext uri="{FF2B5EF4-FFF2-40B4-BE49-F238E27FC236}">
                <a16:creationId xmlns:a16="http://schemas.microsoft.com/office/drawing/2014/main" id="{25B6A38B-10BE-4F98-9600-87BBC6ABECB5}"/>
              </a:ext>
            </a:extLst>
          </p:cNvPr>
          <p:cNvSpPr txBox="1">
            <a:spLocks/>
          </p:cNvSpPr>
          <p:nvPr/>
        </p:nvSpPr>
        <p:spPr>
          <a:xfrm>
            <a:off x="3916079" y="779529"/>
            <a:ext cx="2992434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Advent Pro Medium" panose="020B0604020202020204" charset="0"/>
              </a:rPr>
              <a:t>Crear la tabla inscripción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3E2F639-AC35-4AAE-BBF0-099172E1CFED}"/>
              </a:ext>
            </a:extLst>
          </p:cNvPr>
          <p:cNvCxnSpPr/>
          <p:nvPr/>
        </p:nvCxnSpPr>
        <p:spPr>
          <a:xfrm>
            <a:off x="3613150" y="961400"/>
            <a:ext cx="0" cy="3794750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2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718</Words>
  <Application>Microsoft Office PowerPoint</Application>
  <PresentationFormat>Presentación en pantalla (16:9)</PresentationFormat>
  <Paragraphs>77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Advent Pro Medium</vt:lpstr>
      <vt:lpstr>Rajdhani Medium</vt:lpstr>
      <vt:lpstr>Advent Pro</vt:lpstr>
      <vt:lpstr>Bungee</vt:lpstr>
      <vt:lpstr>Interactive Tech by Slidesgo</vt:lpstr>
      <vt:lpstr>EVALUCION PROCESUAL HITO 2</vt:lpstr>
      <vt:lpstr>Comandos elementales para su conprension:</vt:lpstr>
      <vt:lpstr>START!</vt:lpstr>
      <vt:lpstr>1. ¿a que se refiere cuando hablamos bases de datos relacionales y no relacionales?</vt:lpstr>
      <vt:lpstr>2. ¿QUE ES MYSQL Y MARIADB?. EXPLIQUE.</vt:lpstr>
      <vt:lpstr>3. ¿QUE ES UNA FUNCION DE AGREGACION?. ADICIONALMETE MUESTRE UN EJ.</vt:lpstr>
      <vt:lpstr>4. ¿PARA QUE SIRVE EL COMANDO USE?¿QUE ES DDL Y DML? DE EJEMPLOS.</vt:lpstr>
      <vt:lpstr>5. GENERAR LA BASE DE DATOS PARA EL SIGUIENTE MODELO E-R.</vt:lpstr>
      <vt:lpstr>5. GENERAR LA BASE DE DATOS PARA EL SIGUIENTE MODELO E-R.</vt:lpstr>
      <vt:lpstr>5. GENERAR LA BASE DE DATOS PARA EL SIGUIENTE MODELO E-R.</vt:lpstr>
      <vt:lpstr>6. GENERAR UNA FUNCION PARA MOSTRAR LA MENOR EDAD.</vt:lpstr>
      <vt:lpstr>7. Mostrar los estrudiantes (nombres y apellidos)que esten inscritos en la gestion 2022.</vt:lpstr>
      <vt:lpstr>8. Mostrar los nombres y apellidos de los estudiantes inscritos en la materia sis-121, adicionalmente mostrar el nombre de la materia.</vt:lpstr>
      <vt:lpstr>9. Mostrar nombre, apellido y semestre de todos los estudiantes inscritos siempre y cuando la suma de las edades del sexo “m o f” sea par y mayores a cierta edad.</vt:lpstr>
      <vt:lpstr>10. CREE UNA FUNCION SOBRE LA TABLA ESTUDIANTES QUE COMPARA EL NOMBRE Y APELLIDO (EN CASO DE QUE EXISTAN AMBOS MOSTRAR TODOS LOS DATOS DEL ESTUDIANTE).</vt:lpstr>
      <vt:lpstr>10. CREE UNA FUNCION SOBRE LA TABLA ESTUDIANTES QUE COMPARA EL NOMBRE Y APELLIDO (EN CASO DE QUE EXISTAN AMBOS MOSTRAR TODOS LOS DATOS DEL ESTUDIANTE).</vt:lpstr>
      <vt:lpstr>¡GRACIAS POR SU ATENCION!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EVALUCION PROCESUAL HITO 2</dc:title>
  <dc:creator>RONALD21</dc:creator>
  <cp:lastModifiedBy>ronald2111@gmail.com</cp:lastModifiedBy>
  <cp:revision>14</cp:revision>
  <dcterms:modified xsi:type="dcterms:W3CDTF">2022-04-09T23:38:42Z</dcterms:modified>
</cp:coreProperties>
</file>